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9" r:id="rId5"/>
    <p:sldId id="266" r:id="rId6"/>
    <p:sldId id="260" r:id="rId7"/>
    <p:sldId id="267" r:id="rId8"/>
    <p:sldId id="270" r:id="rId9"/>
    <p:sldId id="271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54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65918850495665"/>
          <c:y val="0.38035531553726482"/>
          <c:w val="0.69623019902580363"/>
          <c:h val="0.469773156855057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Представительный орган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97 751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107 413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97751</c:v>
                </c:pt>
                <c:pt idx="1">
                  <c:v>107413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Общественная палата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63240236953052E-2"/>
                  <c:y val="-2.08156417072615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594573121093236E-3"/>
                  <c:y val="-2.77541889430152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84</c:v>
                </c:pt>
                <c:pt idx="1">
                  <c:v>84</c:v>
                </c:pt>
              </c:numCache>
            </c:numRef>
          </c:val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518914624218648E-3"/>
                  <c:y val="-1.61899435500922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34 153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830263398749837E-2"/>
                  <c:y val="-2.31284907858460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35 056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34153</c:v>
                </c:pt>
                <c:pt idx="1">
                  <c:v>35056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527952"/>
        <c:axId val="126531512"/>
        <c:axId val="0"/>
      </c:bar3DChart>
      <c:catAx>
        <c:axId val="126527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6531512"/>
        <c:crosses val="autoZero"/>
        <c:auto val="1"/>
        <c:lblAlgn val="ctr"/>
        <c:lblOffset val="100"/>
        <c:noMultiLvlLbl val="0"/>
      </c:catAx>
      <c:valAx>
        <c:axId val="1265315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26527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76619496497979"/>
          <c:y val="1.2920995442958863E-3"/>
          <c:w val="0.3365781306477546"/>
          <c:h val="0.456208934408510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6134484082676"/>
          <c:y val="0.27587925172056926"/>
          <c:w val="0.79371712109960457"/>
          <c:h val="0.58116422736654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Представительный орган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412971658119856E-3"/>
                  <c:y val="-3.94510259094018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97 751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376792442165352E-2"/>
                  <c:y val="-1.85651886632479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107 413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97751</c:v>
                </c:pt>
                <c:pt idx="1">
                  <c:v>107413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531904"/>
        <c:axId val="126529944"/>
        <c:axId val="0"/>
      </c:bar3DChart>
      <c:catAx>
        <c:axId val="126531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6529944"/>
        <c:crosses val="autoZero"/>
        <c:auto val="1"/>
        <c:lblAlgn val="ctr"/>
        <c:lblOffset val="100"/>
        <c:noMultiLvlLbl val="0"/>
      </c:catAx>
      <c:valAx>
        <c:axId val="126529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531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50041418399906"/>
          <c:y val="1.5083484875949456E-2"/>
          <c:w val="0.76800395720103365"/>
          <c:h val="0.24342681917872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57,3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02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17,3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21144777787472E-3"/>
                  <c:y val="-0.15238253950619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9652388532035313E-2"/>
                  <c:y val="3.67298254338583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6495017695228556E-2"/>
                  <c:y val="-1.05984696585740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9812783235466417E-2"/>
                  <c:y val="-2.23711915607260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ru-RU" dirty="0" smtClean="0"/>
                      <a:t>4,4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223 Коммунальные услуги</c:v>
                </c:pt>
                <c:pt idx="5">
                  <c:v>225 Работы, услуги по содержанию имущества</c:v>
                </c:pt>
                <c:pt idx="6">
                  <c:v>226 Прочие работы, услуги</c:v>
                </c:pt>
                <c:pt idx="7">
                  <c:v>227 Страхование гражданской ответственности</c:v>
                </c:pt>
                <c:pt idx="8">
                  <c:v>266 Социальные пособия и компенсации персоналу</c:v>
                </c:pt>
                <c:pt idx="9">
                  <c:v>290 Прочие расходы</c:v>
                </c:pt>
                <c:pt idx="10">
                  <c:v>310 Увеличение стоимости основных средств</c:v>
                </c:pt>
                <c:pt idx="11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 formatCode="0.0%">
                  <c:v>0.57299999999999995</c:v>
                </c:pt>
                <c:pt idx="1">
                  <c:v>2.0000000000000001E-4</c:v>
                </c:pt>
                <c:pt idx="2" formatCode="0.0%">
                  <c:v>0.17299999999999999</c:v>
                </c:pt>
                <c:pt idx="3" formatCode="0.0%">
                  <c:v>5.0000000000000001E-3</c:v>
                </c:pt>
                <c:pt idx="4" formatCode="0.0%">
                  <c:v>2.3E-2</c:v>
                </c:pt>
                <c:pt idx="5" formatCode="0.0%">
                  <c:v>0.108</c:v>
                </c:pt>
                <c:pt idx="6" formatCode="0.0%">
                  <c:v>1.9E-2</c:v>
                </c:pt>
                <c:pt idx="7" formatCode="0.0%">
                  <c:v>1E-3</c:v>
                </c:pt>
                <c:pt idx="8" formatCode="0.0%">
                  <c:v>3.0000000000000001E-3</c:v>
                </c:pt>
                <c:pt idx="9" formatCode="0.0%">
                  <c:v>5.0000000000000001E-3</c:v>
                </c:pt>
                <c:pt idx="10" formatCode="0.0%">
                  <c:v>4.5999999999999999E-2</c:v>
                </c:pt>
                <c:pt idx="11" formatCode="0.0%">
                  <c:v>4.3999999999999997E-2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223 Коммунальные услуги</c:v>
                </c:pt>
                <c:pt idx="5">
                  <c:v>225 Работы, услуги по содержанию имущества</c:v>
                </c:pt>
                <c:pt idx="6">
                  <c:v>226 Прочие работы, услуги</c:v>
                </c:pt>
                <c:pt idx="7">
                  <c:v>227 Страхование гражданской ответственности</c:v>
                </c:pt>
                <c:pt idx="8">
                  <c:v>266 Социальные пособия и компенсации персоналу</c:v>
                </c:pt>
                <c:pt idx="9">
                  <c:v>290 Прочие расходы</c:v>
                </c:pt>
                <c:pt idx="10">
                  <c:v>310 Увеличение стоимости основных средств</c:v>
                </c:pt>
                <c:pt idx="11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905011534097265"/>
          <c:y val="1.4380842604789926E-3"/>
          <c:w val="0.32663368347426219"/>
          <c:h val="0.84172746238072327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19753086419679E-2"/>
          <c:y val="0.17516230080715681"/>
          <c:w val="0.83179012345679082"/>
          <c:h val="0.6865207518799275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45000"/>
                    <a:satMod val="155000"/>
                  </a:schemeClr>
                </a:gs>
                <a:gs pos="60000">
                  <a:schemeClr val="accent4">
                    <a:shade val="95000"/>
                    <a:satMod val="150000"/>
                  </a:schemeClr>
                </a:gs>
                <a:gs pos="100000">
                  <a:schemeClr val="accent4">
                    <a:tint val="87000"/>
                    <a:satMod val="2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atMod val="150000"/>
                </a:scheme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0864197530864196E-3"/>
                  <c:y val="2.556076700012397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34 153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864197530864196E-3"/>
                  <c:y val="-7.668230100037193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056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34153</c:v>
                </c:pt>
                <c:pt idx="1">
                  <c:v>35056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shape val="box"/>
        <c:axId val="126530336"/>
        <c:axId val="126528768"/>
        <c:axId val="0"/>
      </c:bar3DChart>
      <c:catAx>
        <c:axId val="126530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6528768"/>
        <c:crosses val="autoZero"/>
        <c:auto val="1"/>
        <c:lblAlgn val="ctr"/>
        <c:lblOffset val="100"/>
        <c:noMultiLvlLbl val="0"/>
      </c:catAx>
      <c:valAx>
        <c:axId val="126528768"/>
        <c:scaling>
          <c:orientation val="minMax"/>
          <c:min val="0"/>
        </c:scaling>
        <c:delete val="1"/>
        <c:axPos val="l"/>
        <c:numFmt formatCode="0%" sourceLinked="1"/>
        <c:majorTickMark val="none"/>
        <c:minorTickMark val="none"/>
        <c:tickLblPos val="none"/>
        <c:crossAx val="1265303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7623456790123406"/>
          <c:y val="9.9660730238497156E-2"/>
          <c:w val="0.35143968115096724"/>
          <c:h val="7.069142076001216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 содержанию общественных приемных (раздел 0113)</c:v>
                </c:pt>
              </c:strCache>
            </c:strRef>
          </c:tx>
          <c:explosion val="25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2,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80,5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2,8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310 Увеличение стоимости основных средств</c:v>
                </c:pt>
                <c:pt idx="5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8.9999999999999993E-3</c:v>
                </c:pt>
                <c:pt idx="1">
                  <c:v>2.1999999999999999E-2</c:v>
                </c:pt>
                <c:pt idx="2">
                  <c:v>1.7000000000000001E-2</c:v>
                </c:pt>
                <c:pt idx="3">
                  <c:v>0.80500000000000005</c:v>
                </c:pt>
                <c:pt idx="4">
                  <c:v>1.9E-2</c:v>
                </c:pt>
                <c:pt idx="5">
                  <c:v>0.128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layout>
        <c:manualLayout>
          <c:xMode val="edge"/>
          <c:yMode val="edge"/>
          <c:x val="0.89534780221688992"/>
          <c:y val="1.43002128892585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84</c:v>
                </c:pt>
                <c:pt idx="1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304124024"/>
        <c:axId val="304122064"/>
        <c:axId val="0"/>
      </c:bar3DChart>
      <c:catAx>
        <c:axId val="304124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4122064"/>
        <c:crosses val="autoZero"/>
        <c:auto val="1"/>
        <c:lblAlgn val="ctr"/>
        <c:lblOffset val="100"/>
        <c:noMultiLvlLbl val="0"/>
      </c:catAx>
      <c:valAx>
        <c:axId val="304122064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3041240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по </a:t>
            </a:r>
            <a:r>
              <a:rPr lang="ru-RU" dirty="0" smtClean="0"/>
              <a:t>содержанию</a:t>
            </a:r>
          </a:p>
          <a:p>
            <a:pPr>
              <a:defRPr/>
            </a:pPr>
            <a:r>
              <a:rPr lang="ru-RU" smtClean="0"/>
              <a:t>общественной палаты </a:t>
            </a:r>
            <a:r>
              <a:rPr lang="ru-RU" dirty="0"/>
              <a:t>(раздел 0113)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 содержанию общественных приемных (раздел 0113)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9,5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29,8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11,9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4,8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 formatCode="0.00%">
                  <c:v>9.5000000000000001E-2</c:v>
                </c:pt>
                <c:pt idx="1">
                  <c:v>0.29799999999999999</c:v>
                </c:pt>
                <c:pt idx="2">
                  <c:v>0.11899999999999999</c:v>
                </c:pt>
                <c:pt idx="3">
                  <c:v>4.8000000000000001E-2</c:v>
                </c:pt>
                <c:pt idx="4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0.32557</cdr:x>
      <cdr:y>0.40652</cdr:y>
    </cdr:from>
    <cdr:to>
      <cdr:x>0.4373</cdr:x>
      <cdr:y>0.57305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0.29037</cdr:x>
      <cdr:y>0.34096</cdr:y>
    </cdr:from>
    <cdr:to>
      <cdr:x>0.40211</cdr:x>
      <cdr:y>0.50748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0.32557</cdr:x>
      <cdr:y>0.40652</cdr:y>
    </cdr:from>
    <cdr:to>
      <cdr:x>0.4373</cdr:x>
      <cdr:y>0.57305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0.29037</cdr:x>
      <cdr:y>0.34096</cdr:y>
    </cdr:from>
    <cdr:to>
      <cdr:x>0.40211</cdr:x>
      <cdr:y>0.50748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0.84211</cdr:x>
      <cdr:y>0.82895</cdr:y>
    </cdr:from>
    <cdr:to>
      <cdr:x>0.9535</cdr:x>
      <cdr:y>0.99603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912768" y="4536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0.80702</cdr:x>
      <cdr:y>0.68421</cdr:y>
    </cdr:from>
    <cdr:to>
      <cdr:x>1</cdr:x>
      <cdr:y>0.8513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768752" y="3744415"/>
          <a:ext cx="1584155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0.67374</cdr:x>
      <cdr:y>0.30137</cdr:y>
    </cdr:from>
    <cdr:to>
      <cdr:x>0.78485</cdr:x>
      <cdr:y>0.47532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4616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0.64749</cdr:x>
      <cdr:y>0.32877</cdr:y>
    </cdr:from>
    <cdr:to>
      <cdr:x>0.7586</cdr:x>
      <cdr:y>0.50272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28592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0.47249</cdr:x>
      <cdr:y>0.49315</cdr:y>
    </cdr:from>
    <cdr:to>
      <cdr:x>0.60632</cdr:x>
      <cdr:y>0.56341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8432" y="2592288"/>
          <a:ext cx="110132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0.53374</cdr:x>
      <cdr:y>0.57534</cdr:y>
    </cdr:from>
    <cdr:to>
      <cdr:x>0.6536</cdr:x>
      <cdr:y>0.6808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3024336"/>
          <a:ext cx="986408" cy="55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0.00993</cdr:x>
      <cdr:y>0</cdr:y>
    </cdr:from>
    <cdr:to>
      <cdr:x>0.99132</cdr:x>
      <cdr:y>0.05405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352" y="0"/>
          <a:ext cx="81369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1F89CC-2641-4415-8EC1-901F05133A6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 бюджетной сметы Думы городского округа Тольятти на 2024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176536"/>
          </a:xfrm>
        </p:spPr>
        <p:txBody>
          <a:bodyPr/>
          <a:lstStyle/>
          <a:p>
            <a:r>
              <a:rPr lang="ru-RU" dirty="0" smtClean="0"/>
              <a:t>Тольятти</a:t>
            </a:r>
          </a:p>
          <a:p>
            <a:r>
              <a:rPr lang="ru-RU" dirty="0" smtClean="0"/>
              <a:t>2023г.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 бюджетной сметы главного распорядителя бюджетных средств – Дума городского округа Тольятти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2022 г. и плановый период 2023 – 2024 гг.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562140"/>
              </p:ext>
            </p:extLst>
          </p:nvPr>
        </p:nvGraphicFramePr>
        <p:xfrm>
          <a:off x="467544" y="1700808"/>
          <a:ext cx="8280920" cy="3984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1368152"/>
                <a:gridCol w="864096"/>
                <a:gridCol w="1008112"/>
                <a:gridCol w="864096"/>
              </a:tblGrid>
              <a:tr h="35238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бюджетные ассигнования на 2023 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 (по решению Совета Думы)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131 988</a:t>
                      </a:r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142 553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132 740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132 553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97 751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107 413</a:t>
                      </a:r>
                    </a:p>
                    <a:p>
                      <a:pPr algn="ctr"/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97 600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97 413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Другие 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237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ru-RU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 140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35 140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35 140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Бюджетные ассигнования Думы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89581"/>
              </p:ext>
            </p:extLst>
          </p:nvPr>
        </p:nvGraphicFramePr>
        <p:xfrm>
          <a:off x="467544" y="1196752"/>
          <a:ext cx="8183562" cy="54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Бюджетные ассигнования Думы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983123"/>
              </p:ext>
            </p:extLst>
          </p:nvPr>
        </p:nvGraphicFramePr>
        <p:xfrm>
          <a:off x="467544" y="1196753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по содержанию Думы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39180"/>
              </p:ext>
            </p:extLst>
          </p:nvPr>
        </p:nvGraphicFramePr>
        <p:xfrm>
          <a:off x="503238" y="1628800"/>
          <a:ext cx="818356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Ассигнования на 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481541"/>
              </p:ext>
            </p:extLst>
          </p:nvPr>
        </p:nvGraphicFramePr>
        <p:xfrm>
          <a:off x="467544" y="1412776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961034"/>
              </p:ext>
            </p:extLst>
          </p:nvPr>
        </p:nvGraphicFramePr>
        <p:xfrm>
          <a:off x="503238" y="1628800"/>
          <a:ext cx="81835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Ассигнования на содержание </a:t>
            </a:r>
            <a:br>
              <a:rPr lang="ru-RU" dirty="0" smtClean="0"/>
            </a:br>
            <a:r>
              <a:rPr lang="ru-RU" dirty="0" smtClean="0"/>
              <a:t>общественной палаты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999635"/>
              </p:ext>
            </p:extLst>
          </p:nvPr>
        </p:nvGraphicFramePr>
        <p:xfrm>
          <a:off x="457200" y="1412776"/>
          <a:ext cx="82912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23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993319"/>
              </p:ext>
            </p:extLst>
          </p:nvPr>
        </p:nvGraphicFramePr>
        <p:xfrm>
          <a:off x="503238" y="1628800"/>
          <a:ext cx="81835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056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1663</TotalTime>
  <Words>190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Times New Roman</vt:lpstr>
      <vt:lpstr>Verdana</vt:lpstr>
      <vt:lpstr>Wingdings 2</vt:lpstr>
      <vt:lpstr>Аспект</vt:lpstr>
      <vt:lpstr>Проект бюджетной сметы Думы городского округа Тольятти на 2024 год</vt:lpstr>
      <vt:lpstr> Проект бюджетной сметы главного распорядителя бюджетных средств – Дума городского округа Тольятти  на 2022 г. и плановый период 2023 – 2024 гг. </vt:lpstr>
      <vt:lpstr>Бюджетные ассигнования Думы </vt:lpstr>
      <vt:lpstr>Бюджетные ассигнования Думы </vt:lpstr>
      <vt:lpstr>Расходы по содержанию Думы</vt:lpstr>
      <vt:lpstr>Ассигнования на общегосударственные вопросы</vt:lpstr>
      <vt:lpstr>Общегосударственные вопросы</vt:lpstr>
      <vt:lpstr>Ассигнования на содержание  общественной палаты</vt:lpstr>
      <vt:lpstr>Общегосударственные вопросы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Бюджетные ассигнования  Думы городского округа Тольятти</dc:title>
  <dc:creator>guan</dc:creator>
  <cp:lastModifiedBy>Телениус Наталья Викторовна</cp:lastModifiedBy>
  <cp:revision>232</cp:revision>
  <cp:lastPrinted>2023-09-08T06:26:30Z</cp:lastPrinted>
  <dcterms:created xsi:type="dcterms:W3CDTF">2015-06-15T04:43:17Z</dcterms:created>
  <dcterms:modified xsi:type="dcterms:W3CDTF">2023-09-08T08:56:55Z</dcterms:modified>
</cp:coreProperties>
</file>