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04" r:id="rId2"/>
    <p:sldMasterId id="2147483816" r:id="rId3"/>
    <p:sldMasterId id="2147483828" r:id="rId4"/>
    <p:sldMasterId id="2147483852" r:id="rId5"/>
  </p:sldMasterIdLst>
  <p:notesMasterIdLst>
    <p:notesMasterId r:id="rId48"/>
  </p:notesMasterIdLst>
  <p:sldIdLst>
    <p:sldId id="384" r:id="rId6"/>
    <p:sldId id="387" r:id="rId7"/>
    <p:sldId id="386" r:id="rId8"/>
    <p:sldId id="388" r:id="rId9"/>
    <p:sldId id="389" r:id="rId10"/>
    <p:sldId id="390" r:id="rId11"/>
    <p:sldId id="391" r:id="rId12"/>
    <p:sldId id="394" r:id="rId13"/>
    <p:sldId id="399" r:id="rId14"/>
    <p:sldId id="396" r:id="rId15"/>
    <p:sldId id="420" r:id="rId16"/>
    <p:sldId id="421" r:id="rId17"/>
    <p:sldId id="422" r:id="rId18"/>
    <p:sldId id="423" r:id="rId19"/>
    <p:sldId id="424" r:id="rId20"/>
    <p:sldId id="400" r:id="rId21"/>
    <p:sldId id="401" r:id="rId22"/>
    <p:sldId id="402" r:id="rId23"/>
    <p:sldId id="405" r:id="rId24"/>
    <p:sldId id="403" r:id="rId25"/>
    <p:sldId id="404" r:id="rId26"/>
    <p:sldId id="407" r:id="rId27"/>
    <p:sldId id="408" r:id="rId28"/>
    <p:sldId id="409" r:id="rId29"/>
    <p:sldId id="410" r:id="rId30"/>
    <p:sldId id="411" r:id="rId31"/>
    <p:sldId id="413" r:id="rId32"/>
    <p:sldId id="425" r:id="rId33"/>
    <p:sldId id="406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17" r:id="rId47"/>
  </p:sldIdLst>
  <p:sldSz cx="9144000" cy="6858000" type="screen4x3"/>
  <p:notesSz cx="6761163" cy="9942513"/>
  <p:defaultTextStyle>
    <a:defPPr>
      <a:defRPr lang="ru-RU"/>
    </a:defPPr>
    <a:lvl1pPr marL="0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63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722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89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445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303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168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028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896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0000"/>
    <a:srgbClr val="F6800A"/>
    <a:srgbClr val="8F40D0"/>
    <a:srgbClr val="CC66FF"/>
    <a:srgbClr val="FFCC66"/>
    <a:srgbClr val="FF99FF"/>
    <a:srgbClr val="99FF66"/>
    <a:srgbClr val="3A55F4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6098" autoAdjust="0"/>
    <p:restoredTop sz="93783" autoAdjust="0"/>
  </p:normalViewPr>
  <p:slideViewPr>
    <p:cSldViewPr>
      <p:cViewPr>
        <p:scale>
          <a:sx n="75" d="100"/>
          <a:sy n="75" d="100"/>
        </p:scale>
        <p:origin x="-1507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2.1\netshare\tumplan\MARINA\2018-2020\&#1044;&#1080;&#1072;&#1075;&#1088;&#1072;&#1084;&#1084;&#1072;%20&#1074;%20Microsoft%20Office%20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02.1\netshare\tumplan\MARINA\2018-2020\&#1044;&#1080;&#1072;&#1075;&#1088;&#1072;&#1084;&#1084;&#1072;%20&#1074;%20Microsoft%20Office%20PowerPoin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2.1\netshare\tumplan\MARINA\2018-2020\&#1044;&#1080;&#1072;&#1075;&#1088;&#1072;&#1084;&#1084;&#1072;%20&#1074;%20Microsoft%20Office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>
                <a:solidFill>
                  <a:schemeClr val="bg1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0.82789679534554161"/>
          <c:y val="2.65251989389920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итог!$C$3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итог!$B$4:$B$6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итог!$C$4:$C$6</c:f>
              <c:numCache>
                <c:formatCode>#,##0</c:formatCode>
                <c:ptCount val="3"/>
                <c:pt idx="0">
                  <c:v>1884214</c:v>
                </c:pt>
                <c:pt idx="1">
                  <c:v>1404106</c:v>
                </c:pt>
                <c:pt idx="2">
                  <c:v>480108</c:v>
                </c:pt>
              </c:numCache>
            </c:numRef>
          </c:val>
        </c:ser>
        <c:ser>
          <c:idx val="1"/>
          <c:order val="1"/>
          <c:tx>
            <c:strRef>
              <c:f>итог!$D$3</c:f>
              <c:strCache>
                <c:ptCount val="1"/>
                <c:pt idx="0">
                  <c:v>Предложено ДФ</c:v>
                </c:pt>
              </c:strCache>
            </c:strRef>
          </c:tx>
          <c:dLbls>
            <c:dLbl>
              <c:idx val="0"/>
              <c:layout>
                <c:manualLayout>
                  <c:x val="2.9357592687673489E-2"/>
                  <c:y val="2.5705182205213186E-3"/>
                </c:manualLayout>
              </c:layout>
              <c:showVal val="1"/>
            </c:dLbl>
            <c:dLbl>
              <c:idx val="1"/>
              <c:layout>
                <c:manualLayout>
                  <c:x val="3.0988570059210907E-2"/>
                  <c:y val="2.5705182205213186E-3"/>
                </c:manualLayout>
              </c:layout>
              <c:showVal val="1"/>
            </c:dLbl>
            <c:dLbl>
              <c:idx val="2"/>
              <c:layout>
                <c:manualLayout>
                  <c:x val="3.2619547430748325E-2"/>
                  <c:y val="2.5705182205213186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итог!$B$4:$B$6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итог!$D$4:$D$6</c:f>
              <c:numCache>
                <c:formatCode>#,##0</c:formatCode>
                <c:ptCount val="3"/>
                <c:pt idx="0">
                  <c:v>862367</c:v>
                </c:pt>
                <c:pt idx="1">
                  <c:v>475991</c:v>
                </c:pt>
                <c:pt idx="2">
                  <c:v>386376</c:v>
                </c:pt>
              </c:numCache>
            </c:numRef>
          </c:val>
        </c:ser>
        <c:dLbls/>
        <c:gapWidth val="80"/>
        <c:overlap val="25"/>
        <c:axId val="73402624"/>
        <c:axId val="73416704"/>
      </c:barChart>
      <c:catAx>
        <c:axId val="73402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3416704"/>
        <c:crosses val="autoZero"/>
        <c:auto val="1"/>
        <c:lblAlgn val="ctr"/>
        <c:lblOffset val="100"/>
      </c:catAx>
      <c:valAx>
        <c:axId val="73416704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txPr>
          <a:bodyPr rot="-60000000" vert="horz"/>
          <a:lstStyle/>
          <a:p>
            <a: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3402624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 sz="16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360480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-3.5850577436604791E-3"/>
                  <c:y val="0.20516979030577295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345491</c:v>
                </c:pt>
              </c:numCache>
            </c:numRef>
          </c:val>
        </c:ser>
        <c:dLbls>
          <c:showVal val="1"/>
        </c:dLbls>
        <c:gapWidth val="155"/>
        <c:axId val="102309248"/>
        <c:axId val="102343808"/>
      </c:barChart>
      <c:catAx>
        <c:axId val="102309248"/>
        <c:scaling>
          <c:orientation val="minMax"/>
        </c:scaling>
        <c:axPos val="b"/>
        <c:numFmt formatCode="General" sourceLinked="1"/>
        <c:majorTickMark val="none"/>
        <c:tickLblPos val="nextTo"/>
        <c:crossAx val="102343808"/>
        <c:crosses val="autoZero"/>
        <c:auto val="1"/>
        <c:lblAlgn val="ctr"/>
        <c:lblOffset val="100"/>
      </c:catAx>
      <c:valAx>
        <c:axId val="102343808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30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97888358768656"/>
          <c:y val="0.38738656387510334"/>
          <c:w val="0.30368981926205829"/>
          <c:h val="0.44772937898951326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049025618125824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67110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-3.5929034010493363E-3"/>
                  <c:y val="0.1571036567134981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20222</c:v>
                </c:pt>
              </c:numCache>
            </c:numRef>
          </c:val>
        </c:ser>
        <c:dLbls>
          <c:showVal val="1"/>
        </c:dLbls>
        <c:gapWidth val="155"/>
        <c:axId val="102443264"/>
        <c:axId val="102453248"/>
      </c:barChart>
      <c:catAx>
        <c:axId val="102443264"/>
        <c:scaling>
          <c:orientation val="minMax"/>
        </c:scaling>
        <c:axPos val="b"/>
        <c:numFmt formatCode="General" sourceLinked="1"/>
        <c:majorTickMark val="none"/>
        <c:tickLblPos val="nextTo"/>
        <c:crossAx val="102453248"/>
        <c:crosses val="autoZero"/>
        <c:auto val="1"/>
        <c:lblAlgn val="ctr"/>
        <c:lblOffset val="100"/>
      </c:catAx>
      <c:valAx>
        <c:axId val="102453248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443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7580141722305"/>
          <c:y val="0.26996877992170254"/>
          <c:w val="0.28602419858277706"/>
          <c:h val="0.4035064082735792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049025618125824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846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dLbls>
            <c:dLbl>
              <c:idx val="0"/>
              <c:layout>
                <c:manualLayout>
                  <c:x val="-1.1720540812997816E-3"/>
                  <c:y val="0.40428951297861337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846</c:v>
                </c:pt>
              </c:numCache>
            </c:numRef>
          </c:val>
        </c:ser>
        <c:dLbls>
          <c:showVal val="1"/>
        </c:dLbls>
        <c:gapWidth val="155"/>
        <c:axId val="102566912"/>
        <c:axId val="102572800"/>
      </c:barChart>
      <c:catAx>
        <c:axId val="102566912"/>
        <c:scaling>
          <c:orientation val="minMax"/>
        </c:scaling>
        <c:axPos val="b"/>
        <c:numFmt formatCode="General" sourceLinked="1"/>
        <c:majorTickMark val="none"/>
        <c:tickLblPos val="nextTo"/>
        <c:crossAx val="102572800"/>
        <c:crosses val="autoZero"/>
        <c:auto val="1"/>
        <c:lblAlgn val="ctr"/>
        <c:lblOffset val="100"/>
      </c:catAx>
      <c:valAx>
        <c:axId val="10257280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56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03012194598912"/>
          <c:y val="0.35903717544296121"/>
          <c:w val="0.25939521029649903"/>
          <c:h val="0.20661841272550691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049025618125824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3211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dLbls>
            <c:dLbl>
              <c:idx val="0"/>
              <c:layout>
                <c:manualLayout>
                  <c:x val="-1.1720540812997816E-3"/>
                  <c:y val="0.40428951297861337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55"/>
        <c:axId val="102833536"/>
        <c:axId val="102847616"/>
      </c:barChart>
      <c:catAx>
        <c:axId val="102833536"/>
        <c:scaling>
          <c:orientation val="minMax"/>
        </c:scaling>
        <c:axPos val="b"/>
        <c:numFmt formatCode="General" sourceLinked="1"/>
        <c:majorTickMark val="none"/>
        <c:tickLblPos val="nextTo"/>
        <c:crossAx val="102847616"/>
        <c:crosses val="autoZero"/>
        <c:auto val="1"/>
        <c:lblAlgn val="ctr"/>
        <c:lblOffset val="100"/>
      </c:catAx>
      <c:valAx>
        <c:axId val="102847616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83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6799426414859"/>
          <c:y val="0.38690082171017703"/>
          <c:w val="0.25939521029649903"/>
          <c:h val="0.20661841272550691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049025618125824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671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dLbls>
            <c:dLbl>
              <c:idx val="0"/>
              <c:layout>
                <c:manualLayout>
                  <c:x val="1.272554493652657E-2"/>
                  <c:y val="-3.006933740017107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55"/>
        <c:axId val="102922496"/>
        <c:axId val="102932480"/>
      </c:barChart>
      <c:catAx>
        <c:axId val="102922496"/>
        <c:scaling>
          <c:orientation val="minMax"/>
        </c:scaling>
        <c:axPos val="b"/>
        <c:numFmt formatCode="General" sourceLinked="1"/>
        <c:majorTickMark val="none"/>
        <c:tickLblPos val="nextTo"/>
        <c:crossAx val="102932480"/>
        <c:crosses val="autoZero"/>
        <c:auto val="1"/>
        <c:lblAlgn val="ctr"/>
        <c:lblOffset val="100"/>
      </c:catAx>
      <c:valAx>
        <c:axId val="10293248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292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6799426414859"/>
          <c:y val="0.38690082171017703"/>
          <c:w val="0.25939521029649903"/>
          <c:h val="0.20661841272550691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31097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dLbls>
            <c:dLbl>
              <c:idx val="0"/>
              <c:layout>
                <c:manualLayout>
                  <c:x val="-7.6866459282301982E-3"/>
                  <c:y val="-3.144141178982255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Width val="155"/>
        <c:axId val="103366016"/>
        <c:axId val="103384192"/>
      </c:barChart>
      <c:catAx>
        <c:axId val="103366016"/>
        <c:scaling>
          <c:orientation val="minMax"/>
        </c:scaling>
        <c:axPos val="b"/>
        <c:numFmt formatCode="General" sourceLinked="1"/>
        <c:majorTickMark val="none"/>
        <c:tickLblPos val="nextTo"/>
        <c:crossAx val="103384192"/>
        <c:crosses val="autoZero"/>
        <c:auto val="1"/>
        <c:lblAlgn val="ctr"/>
        <c:lblOffset val="100"/>
      </c:catAx>
      <c:valAx>
        <c:axId val="103384192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3366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971266494018998E-2"/>
          <c:y val="9.3625205081181925E-2"/>
          <c:w val="0.81518134857017654"/>
          <c:h val="0.7771776768039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explosion val="33"/>
          <c:dPt>
            <c:idx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 с льготами</c:v>
                </c:pt>
                <c:pt idx="1">
                  <c:v>без льгот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394</c:v>
                </c:pt>
                <c:pt idx="1">
                  <c:v>498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explosion val="0"/>
          </c:dPt>
          <c:dPt>
            <c:idx val="1"/>
            <c:explosion val="21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 с льготами</c:v>
                </c:pt>
                <c:pt idx="1">
                  <c:v>без льгот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30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7.5967805837334132E-2"/>
          <c:y val="0.10026290051500508"/>
          <c:w val="0.92348499180893173"/>
          <c:h val="0.89973709948499492"/>
        </c:manualLayout>
      </c:layout>
      <c:pie3DChart>
        <c:varyColors val="1"/>
        <c:ser>
          <c:idx val="0"/>
          <c:order val="0"/>
          <c:explosion val="16"/>
          <c:dLbls>
            <c:dLbl>
              <c:idx val="0"/>
              <c:layout>
                <c:manualLayout>
                  <c:x val="2.0761200115644151E-2"/>
                  <c:y val="8.001494054431891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Субсидии за перевозки; </a:t>
                    </a:r>
                    <a:r>
                      <a: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214626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2717390611369991E-2"/>
                  <c:y val="-1.8039815223984655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Лизинговые платежи за автобусы; 97032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7.5545255749013412E-2"/>
                  <c:y val="0.1176464937296374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Лизинговые платежи за </a:t>
                    </a:r>
                    <a:r>
                      <a: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троллейбусы;</a:t>
                    </a:r>
                    <a:r>
                      <a:rPr lang="ru-RU" sz="1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74718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РГПТ!$Q$3:$Q$5</c:f>
              <c:strCache>
                <c:ptCount val="3"/>
                <c:pt idx="0">
                  <c:v>Субсидии за перевозки</c:v>
                </c:pt>
                <c:pt idx="1">
                  <c:v>Лизинговые платежи за автобусы</c:v>
                </c:pt>
                <c:pt idx="2">
                  <c:v>Лизинговые платежи за троллейбусы</c:v>
                </c:pt>
              </c:strCache>
            </c:strRef>
          </c:cat>
          <c:val>
            <c:numRef>
              <c:f>РГПТ!$R$3:$R$5</c:f>
              <c:numCache>
                <c:formatCode>General</c:formatCode>
                <c:ptCount val="3"/>
                <c:pt idx="0">
                  <c:v>214626</c:v>
                </c:pt>
                <c:pt idx="1">
                  <c:v>97032</c:v>
                </c:pt>
                <c:pt idx="2">
                  <c:v>74718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РГПТ!$A$53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9.661708953047507E-3"/>
                  <c:y val="-8.1721989879894416E-2"/>
                </c:manualLayout>
              </c:layout>
              <c:showVal val="1"/>
            </c:dLbl>
            <c:dLbl>
              <c:idx val="1"/>
              <c:layout>
                <c:manualLayout>
                  <c:x val="2.249064498604593E-2"/>
                  <c:y val="-6.70292824026480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РГПТ!$B$52:$C$52</c:f>
              <c:strCache>
                <c:ptCount val="2"/>
                <c:pt idx="0">
                  <c:v>Субсидии всего</c:v>
                </c:pt>
                <c:pt idx="1">
                  <c:v>в т.ч. Субсидии на возмещение затрат от перевозки пассажиров на нерентабельных рейсах по муниципальным маршрутам регулярных перевозок</c:v>
                </c:pt>
              </c:strCache>
            </c:strRef>
          </c:cat>
          <c:val>
            <c:numRef>
              <c:f>РГПТ!$B$53:$C$53</c:f>
              <c:numCache>
                <c:formatCode>General</c:formatCode>
                <c:ptCount val="2"/>
                <c:pt idx="0">
                  <c:v>308508</c:v>
                </c:pt>
                <c:pt idx="1">
                  <c:v>279526</c:v>
                </c:pt>
              </c:numCache>
            </c:numRef>
          </c:val>
        </c:ser>
        <c:ser>
          <c:idx val="1"/>
          <c:order val="1"/>
          <c:tx>
            <c:strRef>
              <c:f>РГПТ!$A$54</c:f>
              <c:strCache>
                <c:ptCount val="1"/>
                <c:pt idx="0">
                  <c:v>Предложено ДФ</c:v>
                </c:pt>
              </c:strCache>
            </c:strRef>
          </c:tx>
          <c:dLbls>
            <c:dLbl>
              <c:idx val="0"/>
              <c:layout>
                <c:manualLayout>
                  <c:x val="2.8985507246376812E-2"/>
                  <c:y val="-3.2105067452815619E-2"/>
                </c:manualLayout>
              </c:layout>
              <c:showVal val="1"/>
            </c:dLbl>
            <c:dLbl>
              <c:idx val="1"/>
              <c:layout>
                <c:manualLayout>
                  <c:x val="2.7375183128810893E-2"/>
                  <c:y val="-4.69459646136783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РГПТ!$B$52:$C$52</c:f>
              <c:strCache>
                <c:ptCount val="2"/>
                <c:pt idx="0">
                  <c:v>Субсидии всего</c:v>
                </c:pt>
                <c:pt idx="1">
                  <c:v>в т.ч. Субсидии на возмещение затрат от перевозки пассажиров на нерентабельных рейсах по муниципальным маршрутам регулярных перевозок</c:v>
                </c:pt>
              </c:strCache>
            </c:strRef>
          </c:cat>
          <c:val>
            <c:numRef>
              <c:f>РГПТ!$B$54:$C$54</c:f>
              <c:numCache>
                <c:formatCode>General</c:formatCode>
                <c:ptCount val="2"/>
                <c:pt idx="0">
                  <c:v>214626</c:v>
                </c:pt>
                <c:pt idx="1">
                  <c:v>185794</c:v>
                </c:pt>
              </c:numCache>
            </c:numRef>
          </c:val>
        </c:ser>
        <c:dLbls/>
        <c:shape val="box"/>
        <c:axId val="73694592"/>
        <c:axId val="73700480"/>
        <c:axId val="0"/>
      </c:bar3DChart>
      <c:catAx>
        <c:axId val="7369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3700480"/>
        <c:crosses val="autoZero"/>
        <c:auto val="1"/>
        <c:lblAlgn val="ctr"/>
        <c:lblOffset val="100"/>
      </c:catAx>
      <c:valAx>
        <c:axId val="7370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369459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</c:v>
                </c:pt>
              </c:strCache>
            </c:strRef>
          </c:tx>
          <c:dLbls>
            <c:dLbl>
              <c:idx val="0"/>
              <c:layout>
                <c:manualLayout>
                  <c:x val="1.0997654561051749E-4"/>
                  <c:y val="0.23067635229921787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835</c:v>
                </c:pt>
              </c:numCache>
            </c:numRef>
          </c:val>
        </c:ser>
        <c:dLbls>
          <c:showVal val="1"/>
        </c:dLbls>
        <c:gapWidth val="155"/>
        <c:axId val="88920064"/>
        <c:axId val="88921600"/>
      </c:barChart>
      <c:catAx>
        <c:axId val="88920064"/>
        <c:scaling>
          <c:orientation val="minMax"/>
        </c:scaling>
        <c:axPos val="b"/>
        <c:numFmt formatCode="General" sourceLinked="1"/>
        <c:majorTickMark val="none"/>
        <c:tickLblPos val="nextTo"/>
        <c:crossAx val="88921600"/>
        <c:crosses val="autoZero"/>
        <c:auto val="1"/>
        <c:lblAlgn val="ctr"/>
        <c:lblOffset val="100"/>
      </c:catAx>
      <c:valAx>
        <c:axId val="8892160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92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9302548263836"/>
          <c:y val="0.16946597128620933"/>
          <c:w val="0.26684243454012296"/>
          <c:h val="0.20646710113970571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284341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-3.5850195863451977E-3"/>
                  <c:y val="1.325671753778450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4913</c:v>
                </c:pt>
              </c:numCache>
            </c:numRef>
          </c:val>
        </c:ser>
        <c:dLbls>
          <c:showVal val="1"/>
        </c:dLbls>
        <c:gapWidth val="155"/>
        <c:axId val="97582464"/>
        <c:axId val="98073984"/>
      </c:barChart>
      <c:catAx>
        <c:axId val="97582464"/>
        <c:scaling>
          <c:orientation val="minMax"/>
        </c:scaling>
        <c:axPos val="b"/>
        <c:numFmt formatCode="General" sourceLinked="1"/>
        <c:majorTickMark val="none"/>
        <c:tickLblPos val="nextTo"/>
        <c:crossAx val="98073984"/>
        <c:crosses val="autoZero"/>
        <c:auto val="1"/>
        <c:lblAlgn val="ctr"/>
        <c:lblOffset val="100"/>
      </c:catAx>
      <c:valAx>
        <c:axId val="98073984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582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559149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660257720768779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103684</c:v>
                </c:pt>
              </c:numCache>
            </c:numRef>
          </c:val>
        </c:ser>
        <c:dLbls>
          <c:showVal val="1"/>
        </c:dLbls>
        <c:gapWidth val="155"/>
        <c:axId val="98702464"/>
        <c:axId val="98704000"/>
      </c:barChart>
      <c:catAx>
        <c:axId val="98702464"/>
        <c:scaling>
          <c:orientation val="minMax"/>
        </c:scaling>
        <c:axPos val="b"/>
        <c:numFmt formatCode="General" sourceLinked="1"/>
        <c:majorTickMark val="none"/>
        <c:tickLblPos val="nextTo"/>
        <c:crossAx val="98704000"/>
        <c:crosses val="autoZero"/>
        <c:auto val="1"/>
        <c:lblAlgn val="ctr"/>
        <c:lblOffset val="100"/>
      </c:catAx>
      <c:valAx>
        <c:axId val="9870400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02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48140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</c:v>
                </c:pt>
              </c:strCache>
            </c:strRef>
          </c:tx>
          <c:dLbls>
            <c:dLbl>
              <c:idx val="0"/>
              <c:layout>
                <c:manualLayout>
                  <c:x val="3.5850195863451977E-3"/>
                  <c:y val="6.564998197977941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12653</c:v>
                </c:pt>
              </c:numCache>
            </c:numRef>
          </c:val>
        </c:ser>
        <c:dLbls>
          <c:showVal val="1"/>
        </c:dLbls>
        <c:gapWidth val="155"/>
        <c:axId val="100474240"/>
        <c:axId val="100480128"/>
      </c:barChart>
      <c:catAx>
        <c:axId val="100474240"/>
        <c:scaling>
          <c:orientation val="minMax"/>
        </c:scaling>
        <c:axPos val="b"/>
        <c:numFmt formatCode="General" sourceLinked="1"/>
        <c:majorTickMark val="none"/>
        <c:tickLblPos val="nextTo"/>
        <c:crossAx val="100480128"/>
        <c:crosses val="autoZero"/>
        <c:auto val="1"/>
        <c:lblAlgn val="ctr"/>
        <c:lblOffset val="100"/>
      </c:catAx>
      <c:valAx>
        <c:axId val="100480128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47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00901394275757"/>
          <c:y val="0.42045197064025092"/>
          <c:w val="0.20533323022890917"/>
          <c:h val="0.1424861360554761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142599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6.0005599432144553E-3"/>
                  <c:y val="3.703307959710801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32113</c:v>
                </c:pt>
              </c:numCache>
            </c:numRef>
          </c:val>
        </c:ser>
        <c:dLbls>
          <c:showVal val="1"/>
        </c:dLbls>
        <c:gapWidth val="155"/>
        <c:axId val="101323904"/>
        <c:axId val="101325440"/>
      </c:barChart>
      <c:catAx>
        <c:axId val="101323904"/>
        <c:scaling>
          <c:orientation val="minMax"/>
        </c:scaling>
        <c:axPos val="b"/>
        <c:numFmt formatCode="General" sourceLinked="1"/>
        <c:majorTickMark val="none"/>
        <c:tickLblPos val="nextTo"/>
        <c:crossAx val="101325440"/>
        <c:crosses val="autoZero"/>
        <c:auto val="1"/>
        <c:lblAlgn val="ctr"/>
        <c:lblOffset val="100"/>
      </c:catAx>
      <c:valAx>
        <c:axId val="10132544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32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80800963635642"/>
          <c:y val="0.3343655869158273"/>
          <c:w val="0.3354903183272035"/>
          <c:h val="0.32647341550585346"/>
        </c:manualLayout>
      </c:layout>
      <c:overlay val="1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76226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1.7306303573107262E-2"/>
                  <c:y val="5.1769134100583414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11503</c:v>
                </c:pt>
              </c:numCache>
            </c:numRef>
          </c:val>
        </c:ser>
        <c:dLbls>
          <c:showVal val="1"/>
        </c:dLbls>
        <c:gapWidth val="155"/>
        <c:axId val="101463168"/>
        <c:axId val="101464704"/>
      </c:barChart>
      <c:catAx>
        <c:axId val="101463168"/>
        <c:scaling>
          <c:orientation val="minMax"/>
        </c:scaling>
        <c:axPos val="b"/>
        <c:numFmt formatCode="General" sourceLinked="1"/>
        <c:majorTickMark val="none"/>
        <c:tickLblPos val="nextTo"/>
        <c:crossAx val="101464704"/>
        <c:crosses val="autoZero"/>
        <c:auto val="1"/>
        <c:lblAlgn val="ctr"/>
        <c:lblOffset val="100"/>
      </c:catAx>
      <c:valAx>
        <c:axId val="101464704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46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38941287225399"/>
          <c:y val="0.3199804876133347"/>
          <c:w val="0.28622122470722627"/>
          <c:h val="0.43056819195752694"/>
        </c:manualLayout>
      </c:layout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7263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</c:v>
                </c:pt>
              </c:strCache>
            </c:strRef>
          </c:tx>
          <c:dLbls>
            <c:dLbl>
              <c:idx val="0"/>
              <c:layout>
                <c:manualLayout>
                  <c:x val="1.1930289256834462E-3"/>
                  <c:y val="0.13271754925152437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5476</c:v>
                </c:pt>
              </c:numCache>
            </c:numRef>
          </c:val>
        </c:ser>
        <c:dLbls>
          <c:showVal val="1"/>
        </c:dLbls>
        <c:gapWidth val="155"/>
        <c:axId val="101313152"/>
        <c:axId val="101314944"/>
      </c:barChart>
      <c:catAx>
        <c:axId val="101313152"/>
        <c:scaling>
          <c:orientation val="minMax"/>
        </c:scaling>
        <c:axPos val="b"/>
        <c:numFmt formatCode="General" sourceLinked="1"/>
        <c:majorTickMark val="none"/>
        <c:tickLblPos val="nextTo"/>
        <c:crossAx val="101314944"/>
        <c:crosses val="autoZero"/>
        <c:auto val="1"/>
        <c:lblAlgn val="ctr"/>
        <c:lblOffset val="100"/>
      </c:catAx>
      <c:valAx>
        <c:axId val="101314944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31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72489976916705"/>
          <c:y val="0.28221024809210626"/>
          <c:w val="0.26587089048469337"/>
          <c:h val="0.22577779321598868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40828912985359"/>
          <c:y val="4.5654386922588927E-2"/>
          <c:w val="0.63826884203020517"/>
          <c:h val="0.901057397037096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613528443495544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528454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Предложено ДФ (утверждено)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0075131674067948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366559</c:v>
                </c:pt>
              </c:numCache>
            </c:numRef>
          </c:val>
        </c:ser>
        <c:dLbls>
          <c:showVal val="1"/>
        </c:dLbls>
        <c:gapWidth val="155"/>
        <c:axId val="101924864"/>
        <c:axId val="101926400"/>
      </c:barChart>
      <c:catAx>
        <c:axId val="101924864"/>
        <c:scaling>
          <c:orientation val="minMax"/>
        </c:scaling>
        <c:axPos val="b"/>
        <c:numFmt formatCode="General" sourceLinked="1"/>
        <c:majorTickMark val="none"/>
        <c:tickLblPos val="nextTo"/>
        <c:crossAx val="101926400"/>
        <c:crosses val="autoZero"/>
        <c:auto val="1"/>
        <c:lblAlgn val="ctr"/>
        <c:lblOffset val="100"/>
      </c:catAx>
      <c:valAx>
        <c:axId val="101926400"/>
        <c:scaling>
          <c:orientation val="minMax"/>
        </c:scaling>
        <c:axPos val="l"/>
        <c:majorGridlines/>
        <c:numFmt formatCode="#,##0_р_.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924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0.43483</cdr:x>
      <cdr:y>0.91507</cdr:y>
    </cdr:from>
    <cdr:to>
      <cdr:x>0.59125</cdr:x>
      <cdr:y>0.93794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92746" y="2880320"/>
          <a:ext cx="968690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0.11881</cdr:x>
      <cdr:y>0.01961</cdr:y>
    </cdr:from>
    <cdr:to>
      <cdr:x>0.9604</cdr:x>
      <cdr:y>0.13399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85716"/>
          <a:ext cx="607223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Предложено (ДФ)</a:t>
          </a:r>
          <a:r>
            <a:rPr lang="ru-RU" sz="1800" b="1" dirty="0" smtClean="0"/>
            <a:t> </a:t>
          </a:r>
          <a:r>
            <a:rPr lang="en-US" sz="1800" b="1" dirty="0" smtClean="0"/>
            <a:t>386</a:t>
          </a:r>
          <a:r>
            <a:rPr lang="ru-RU" sz="1800" b="1" dirty="0" smtClean="0"/>
            <a:t> </a:t>
          </a:r>
          <a:r>
            <a:rPr lang="en-US" sz="1800" b="1" dirty="0" smtClean="0"/>
            <a:t>376</a:t>
          </a:r>
          <a:r>
            <a:rPr lang="ru-RU" sz="1800" b="1" dirty="0" smtClean="0"/>
            <a:t> тыс.руб., в том числе: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63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22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89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45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03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168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028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896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4861-BACC-4CA8-841C-D29F2C4664A5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80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выполняет регулярные пассажирские перевозки по 24 внутримуниципальным маршрутам. Выпуск троллейбусов на линию – 105 единиц.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перевозки пассажиров выполняет троллейбусами большой и особо большой вместимости марок ЗиУ-682, ЗиУ-683,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Тролза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"ТТУ" по состоянию на 01.01.2014 г. – 140 троллейбусов, износ подвижного состава составляет 95% (полную амортизацию имеет 131 троллейбус). Средний срок эксплуатации троллейбусов - 19,9 лет при нормативном сроке 10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затрат  по организации перевозок на 2015 год составляет 95683 тыс. руб. ( при потребности 183094 тыс. руб.). Сумма необходимого  финансирования с учетом предполагаемого объема перевозок и индексов-дефляторов составляет 117348 тыс. руб.. Снижение сумм субсидий при предполагаемой маршрутной сети составит 65746 тыс. руб. (снижение на 36%).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5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Данные перевозок на садово-дачные массивы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"ТПАТП №3"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регулярные пассажирские перевозки по 49 городским маршрутам, а также 24 межмуниципальным маршрутам на садово-дачные массивы.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осуществляются автобусами большой и особо большой вместимости марок ИК-260, ИК-280,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МАЗ-103, МАЗ-105, МАЗ-206.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"ТПАТП №3" по состоянию на 01.01.2014 г. – 353 автобуса, износ подвижного состава составляет 49 % (полную амортизацию имеет 173 автобуса). Средний срок эксплуатации автобусов составляет – 6,7 лет, при нормативном сроке 7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январе 2013 года в МП "ТПАТП №3" начали работать 117 новых автобусов, поступивших в город в декабре 2012 года: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за счет средств бюджета городского округа Тольятти 15 единиц марки МАЗ-206;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в рамках реализации ДЦП "Развитие городского пассажирского транспорта в городском округе Тольятти на период 2012-2017 гг.", по результатам совместной деятельности Правительства Самарской области, мэрии городского округа Тольятти, ОАО "АВТОВАЗ", 102 автобуса, в том числе: 62 единицы марки МАЗ 103465 и 40 единиц МАЗ 206067.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 и затрат по организации перевозок на 2015 год составляет 163276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.(потребность 270163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Сумма необходимого финансирования с учетом предлагаемого объема перевозок и индексов-дефляторов составляет 211897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Снижение сумм субсидий при новой маршрутной сети составляет 58266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.(22%).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Мэрии городского округа Тольятти в соответствии с Законом Самарской области от 07.07.2006 г. № 58-ГД  «О наделении органов местного самоуправления отдельными государственными полномочиями по организации транспортного обслуживания населения на территории Самарской области» переданы отдельные государственные полномочия по организации регулярных перевозок по межмуниципальным маршрутам в части регулярных перевозок на садово-дачные массивы.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вышеуказанных полномочий в настоящее время организована работа по 29 маршрутам регулярных перевозок на садово-дачных массивы. Из них по 24 маршрутам, выполняемым МП «ТПАТП №3», действуют льготные тарифы отдельным категориям граждан, указанным в постановлении Правительства Самарской области от 02.02.2005 г. № 15 «Об организации городских и внутрирайонных перевозок в Самарской области для отдельных категорий граждан». Финансирование недополученных доходов от перевозки указанной категории граждан осуществляется за счет средств бюджета городского округа Тольятти.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«ТПАТП №3» планирует принять участие в конкурсе по действующим маршрутам. Сумма утвержденного финансирования на возмещение недополученных доходов на 2015 год составляет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Сумма необходимого финансирования составляет  также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291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noProof="0" smtClean="0"/>
              <a:pPr/>
              <a:t>36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30878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13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1905" indent="0" algn="ctr">
              <a:buNone/>
              <a:defRPr sz="2100"/>
            </a:lvl2pPr>
            <a:lvl3pPr marL="683805" indent="0" algn="ctr">
              <a:buNone/>
              <a:defRPr sz="1800"/>
            </a:lvl3pPr>
            <a:lvl4pPr marL="1025691" indent="0" algn="ctr">
              <a:buNone/>
              <a:defRPr sz="1500"/>
            </a:lvl4pPr>
            <a:lvl5pPr marL="1367589" indent="0" algn="ctr">
              <a:buNone/>
              <a:defRPr sz="1500"/>
            </a:lvl5pPr>
            <a:lvl6pPr marL="1709482" indent="0" algn="ctr">
              <a:buNone/>
              <a:defRPr sz="1500"/>
            </a:lvl6pPr>
            <a:lvl7pPr marL="2051377" indent="0" algn="ctr">
              <a:buNone/>
              <a:defRPr sz="1500"/>
            </a:lvl7pPr>
            <a:lvl8pPr marL="2393273" indent="0" algn="ctr">
              <a:buNone/>
              <a:defRPr sz="1500"/>
            </a:lvl8pPr>
            <a:lvl9pPr marL="2735168" indent="0" algn="ctr">
              <a:buNone/>
              <a:defRPr sz="15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706" y="274641"/>
            <a:ext cx="1971675" cy="5897562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65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03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71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7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8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23" indent="0">
              <a:buNone/>
              <a:defRPr sz="1600" b="1"/>
            </a:lvl4pPr>
            <a:lvl5pPr marL="1824826" indent="0">
              <a:buNone/>
              <a:defRPr sz="1600" b="1"/>
            </a:lvl5pPr>
            <a:lvl6pPr marL="2281030" indent="0">
              <a:buNone/>
              <a:defRPr sz="1600" b="1"/>
            </a:lvl6pPr>
            <a:lvl7pPr marL="2737238" indent="0">
              <a:buNone/>
              <a:defRPr sz="1600" b="1"/>
            </a:lvl7pPr>
            <a:lvl8pPr marL="3193444" indent="0">
              <a:buNone/>
              <a:defRPr sz="1600" b="1"/>
            </a:lvl8pPr>
            <a:lvl9pPr marL="36496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8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23" indent="0">
              <a:buNone/>
              <a:defRPr sz="1600" b="1"/>
            </a:lvl4pPr>
            <a:lvl5pPr marL="1824826" indent="0">
              <a:buNone/>
              <a:defRPr sz="1600" b="1"/>
            </a:lvl5pPr>
            <a:lvl6pPr marL="2281030" indent="0">
              <a:buNone/>
              <a:defRPr sz="1600" b="1"/>
            </a:lvl6pPr>
            <a:lvl7pPr marL="2737238" indent="0">
              <a:buNone/>
              <a:defRPr sz="1600" b="1"/>
            </a:lvl7pPr>
            <a:lvl8pPr marL="3193444" indent="0">
              <a:buNone/>
              <a:defRPr sz="1600" b="1"/>
            </a:lvl8pPr>
            <a:lvl9pPr marL="36496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77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0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2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08" indent="0">
              <a:buNone/>
              <a:defRPr sz="1200"/>
            </a:lvl2pPr>
            <a:lvl3pPr marL="912411" indent="0">
              <a:buNone/>
              <a:defRPr sz="1000"/>
            </a:lvl3pPr>
            <a:lvl4pPr marL="1368623" indent="0">
              <a:buNone/>
              <a:defRPr sz="900"/>
            </a:lvl4pPr>
            <a:lvl5pPr marL="1824826" indent="0">
              <a:buNone/>
              <a:defRPr sz="900"/>
            </a:lvl5pPr>
            <a:lvl6pPr marL="2281030" indent="0">
              <a:buNone/>
              <a:defRPr sz="900"/>
            </a:lvl6pPr>
            <a:lvl7pPr marL="2737238" indent="0">
              <a:buNone/>
              <a:defRPr sz="900"/>
            </a:lvl7pPr>
            <a:lvl8pPr marL="3193444" indent="0">
              <a:buNone/>
              <a:defRPr sz="900"/>
            </a:lvl8pPr>
            <a:lvl9pPr marL="36496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6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08" indent="0">
              <a:buNone/>
              <a:defRPr sz="2800"/>
            </a:lvl2pPr>
            <a:lvl3pPr marL="912411" indent="0">
              <a:buNone/>
              <a:defRPr sz="2400"/>
            </a:lvl3pPr>
            <a:lvl4pPr marL="1368623" indent="0">
              <a:buNone/>
              <a:defRPr sz="2000"/>
            </a:lvl4pPr>
            <a:lvl5pPr marL="1824826" indent="0">
              <a:buNone/>
              <a:defRPr sz="2000"/>
            </a:lvl5pPr>
            <a:lvl6pPr marL="2281030" indent="0">
              <a:buNone/>
              <a:defRPr sz="2000"/>
            </a:lvl6pPr>
            <a:lvl7pPr marL="2737238" indent="0">
              <a:buNone/>
              <a:defRPr sz="2000"/>
            </a:lvl7pPr>
            <a:lvl8pPr marL="3193444" indent="0">
              <a:buNone/>
              <a:defRPr sz="2000"/>
            </a:lvl8pPr>
            <a:lvl9pPr marL="36496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08" indent="0">
              <a:buNone/>
              <a:defRPr sz="1200"/>
            </a:lvl2pPr>
            <a:lvl3pPr marL="912411" indent="0">
              <a:buNone/>
              <a:defRPr sz="1000"/>
            </a:lvl3pPr>
            <a:lvl4pPr marL="1368623" indent="0">
              <a:buNone/>
              <a:defRPr sz="900"/>
            </a:lvl4pPr>
            <a:lvl5pPr marL="1824826" indent="0">
              <a:buNone/>
              <a:defRPr sz="900"/>
            </a:lvl5pPr>
            <a:lvl6pPr marL="2281030" indent="0">
              <a:buNone/>
              <a:defRPr sz="900"/>
            </a:lvl6pPr>
            <a:lvl7pPr marL="2737238" indent="0">
              <a:buNone/>
              <a:defRPr sz="900"/>
            </a:lvl7pPr>
            <a:lvl8pPr marL="3193444" indent="0">
              <a:buNone/>
              <a:defRPr sz="900"/>
            </a:lvl8pPr>
            <a:lvl9pPr marL="36496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71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300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23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6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38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168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5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70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4" indent="0">
              <a:buNone/>
              <a:defRPr sz="1600" b="1"/>
            </a:lvl5pPr>
            <a:lvl6pPr marL="2281678" indent="0">
              <a:buNone/>
              <a:defRPr sz="1600" b="1"/>
            </a:lvl6pPr>
            <a:lvl7pPr marL="2738015" indent="0">
              <a:buNone/>
              <a:defRPr sz="1600" b="1"/>
            </a:lvl7pPr>
            <a:lvl8pPr marL="3194350" indent="0">
              <a:buNone/>
              <a:defRPr sz="1600" b="1"/>
            </a:lvl8pPr>
            <a:lvl9pPr marL="3650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70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4" indent="0">
              <a:buNone/>
              <a:defRPr sz="1600" b="1"/>
            </a:lvl5pPr>
            <a:lvl6pPr marL="2281678" indent="0">
              <a:buNone/>
              <a:defRPr sz="1600" b="1"/>
            </a:lvl6pPr>
            <a:lvl7pPr marL="2738015" indent="0">
              <a:buNone/>
              <a:defRPr sz="1600" b="1"/>
            </a:lvl7pPr>
            <a:lvl8pPr marL="3194350" indent="0">
              <a:buNone/>
              <a:defRPr sz="1600" b="1"/>
            </a:lvl8pPr>
            <a:lvl9pPr marL="3650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69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55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7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19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3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56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75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13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32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5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14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2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70" indent="0">
              <a:buNone/>
              <a:defRPr sz="1000"/>
            </a:lvl3pPr>
            <a:lvl4pPr marL="1369010" indent="0">
              <a:buNone/>
              <a:defRPr sz="900"/>
            </a:lvl4pPr>
            <a:lvl5pPr marL="1825344" indent="0">
              <a:buNone/>
              <a:defRPr sz="900"/>
            </a:lvl5pPr>
            <a:lvl6pPr marL="2281678" indent="0">
              <a:buNone/>
              <a:defRPr sz="900"/>
            </a:lvl6pPr>
            <a:lvl7pPr marL="2738015" indent="0">
              <a:buNone/>
              <a:defRPr sz="900"/>
            </a:lvl7pPr>
            <a:lvl8pPr marL="3194350" indent="0">
              <a:buNone/>
              <a:defRPr sz="900"/>
            </a:lvl8pPr>
            <a:lvl9pPr marL="3650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59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37" indent="0">
              <a:buNone/>
              <a:defRPr sz="2800"/>
            </a:lvl2pPr>
            <a:lvl3pPr marL="912670" indent="0">
              <a:buNone/>
              <a:defRPr sz="2400"/>
            </a:lvl3pPr>
            <a:lvl4pPr marL="1369010" indent="0">
              <a:buNone/>
              <a:defRPr sz="2000"/>
            </a:lvl4pPr>
            <a:lvl5pPr marL="1825344" indent="0">
              <a:buNone/>
              <a:defRPr sz="2000"/>
            </a:lvl5pPr>
            <a:lvl6pPr marL="2281678" indent="0">
              <a:buNone/>
              <a:defRPr sz="2000"/>
            </a:lvl6pPr>
            <a:lvl7pPr marL="2738015" indent="0">
              <a:buNone/>
              <a:defRPr sz="2000"/>
            </a:lvl7pPr>
            <a:lvl8pPr marL="3194350" indent="0">
              <a:buNone/>
              <a:defRPr sz="2000"/>
            </a:lvl8pPr>
            <a:lvl9pPr marL="36506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70" indent="0">
              <a:buNone/>
              <a:defRPr sz="1000"/>
            </a:lvl3pPr>
            <a:lvl4pPr marL="1369010" indent="0">
              <a:buNone/>
              <a:defRPr sz="900"/>
            </a:lvl4pPr>
            <a:lvl5pPr marL="1825344" indent="0">
              <a:buNone/>
              <a:defRPr sz="900"/>
            </a:lvl5pPr>
            <a:lvl6pPr marL="2281678" indent="0">
              <a:buNone/>
              <a:defRPr sz="900"/>
            </a:lvl6pPr>
            <a:lvl7pPr marL="2738015" indent="0">
              <a:buNone/>
              <a:defRPr sz="900"/>
            </a:lvl7pPr>
            <a:lvl8pPr marL="3194350" indent="0">
              <a:buNone/>
              <a:defRPr sz="900"/>
            </a:lvl8pPr>
            <a:lvl9pPr marL="3650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255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659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11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582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16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744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376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0" indent="0">
              <a:buNone/>
              <a:defRPr sz="2000" b="1"/>
            </a:lvl2pPr>
            <a:lvl3pPr marL="913015" indent="0">
              <a:buNone/>
              <a:defRPr sz="1800" b="1"/>
            </a:lvl3pPr>
            <a:lvl4pPr marL="1369527" indent="0">
              <a:buNone/>
              <a:defRPr sz="1600" b="1"/>
            </a:lvl4pPr>
            <a:lvl5pPr marL="1826034" indent="0">
              <a:buNone/>
              <a:defRPr sz="1600" b="1"/>
            </a:lvl5pPr>
            <a:lvl6pPr marL="2282542" indent="0">
              <a:buNone/>
              <a:defRPr sz="1600" b="1"/>
            </a:lvl6pPr>
            <a:lvl7pPr marL="2739051" indent="0">
              <a:buNone/>
              <a:defRPr sz="1600" b="1"/>
            </a:lvl7pPr>
            <a:lvl8pPr marL="3195559" indent="0">
              <a:buNone/>
              <a:defRPr sz="1600" b="1"/>
            </a:lvl8pPr>
            <a:lvl9pPr marL="36520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0" indent="0">
              <a:buNone/>
              <a:defRPr sz="2000" b="1"/>
            </a:lvl2pPr>
            <a:lvl3pPr marL="913015" indent="0">
              <a:buNone/>
              <a:defRPr sz="1800" b="1"/>
            </a:lvl3pPr>
            <a:lvl4pPr marL="1369527" indent="0">
              <a:buNone/>
              <a:defRPr sz="1600" b="1"/>
            </a:lvl4pPr>
            <a:lvl5pPr marL="1826034" indent="0">
              <a:buNone/>
              <a:defRPr sz="1600" b="1"/>
            </a:lvl5pPr>
            <a:lvl6pPr marL="2282542" indent="0">
              <a:buNone/>
              <a:defRPr sz="1600" b="1"/>
            </a:lvl6pPr>
            <a:lvl7pPr marL="2739051" indent="0">
              <a:buNone/>
              <a:defRPr sz="1600" b="1"/>
            </a:lvl7pPr>
            <a:lvl8pPr marL="3195559" indent="0">
              <a:buNone/>
              <a:defRPr sz="1600" b="1"/>
            </a:lvl8pPr>
            <a:lvl9pPr marL="36520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451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6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44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77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10" indent="0">
              <a:buNone/>
              <a:defRPr sz="1200"/>
            </a:lvl2pPr>
            <a:lvl3pPr marL="913015" indent="0">
              <a:buNone/>
              <a:defRPr sz="1000"/>
            </a:lvl3pPr>
            <a:lvl4pPr marL="1369527" indent="0">
              <a:buNone/>
              <a:defRPr sz="900"/>
            </a:lvl4pPr>
            <a:lvl5pPr marL="1826034" indent="0">
              <a:buNone/>
              <a:defRPr sz="900"/>
            </a:lvl5pPr>
            <a:lvl6pPr marL="2282542" indent="0">
              <a:buNone/>
              <a:defRPr sz="900"/>
            </a:lvl6pPr>
            <a:lvl7pPr marL="2739051" indent="0">
              <a:buNone/>
              <a:defRPr sz="900"/>
            </a:lvl7pPr>
            <a:lvl8pPr marL="3195559" indent="0">
              <a:buNone/>
              <a:defRPr sz="900"/>
            </a:lvl8pPr>
            <a:lvl9pPr marL="36520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74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10" indent="0">
              <a:buNone/>
              <a:defRPr sz="2800"/>
            </a:lvl2pPr>
            <a:lvl3pPr marL="913015" indent="0">
              <a:buNone/>
              <a:defRPr sz="2400"/>
            </a:lvl3pPr>
            <a:lvl4pPr marL="1369527" indent="0">
              <a:buNone/>
              <a:defRPr sz="2000"/>
            </a:lvl4pPr>
            <a:lvl5pPr marL="1826034" indent="0">
              <a:buNone/>
              <a:defRPr sz="2000"/>
            </a:lvl5pPr>
            <a:lvl6pPr marL="2282542" indent="0">
              <a:buNone/>
              <a:defRPr sz="2000"/>
            </a:lvl6pPr>
            <a:lvl7pPr marL="2739051" indent="0">
              <a:buNone/>
              <a:defRPr sz="2000"/>
            </a:lvl7pPr>
            <a:lvl8pPr marL="3195559" indent="0">
              <a:buNone/>
              <a:defRPr sz="2000"/>
            </a:lvl8pPr>
            <a:lvl9pPr marL="365207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10" indent="0">
              <a:buNone/>
              <a:defRPr sz="1200"/>
            </a:lvl2pPr>
            <a:lvl3pPr marL="913015" indent="0">
              <a:buNone/>
              <a:defRPr sz="1000"/>
            </a:lvl3pPr>
            <a:lvl4pPr marL="1369527" indent="0">
              <a:buNone/>
              <a:defRPr sz="900"/>
            </a:lvl4pPr>
            <a:lvl5pPr marL="1826034" indent="0">
              <a:buNone/>
              <a:defRPr sz="900"/>
            </a:lvl5pPr>
            <a:lvl6pPr marL="2282542" indent="0">
              <a:buNone/>
              <a:defRPr sz="900"/>
            </a:lvl6pPr>
            <a:lvl7pPr marL="2739051" indent="0">
              <a:buNone/>
              <a:defRPr sz="900"/>
            </a:lvl7pPr>
            <a:lvl8pPr marL="3195559" indent="0">
              <a:buNone/>
              <a:defRPr sz="900"/>
            </a:lvl8pPr>
            <a:lvl9pPr marL="36520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14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031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687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930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96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863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366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4" indent="0">
              <a:buNone/>
              <a:defRPr sz="1600" b="1"/>
            </a:lvl6pPr>
            <a:lvl7pPr marL="2740865" indent="0">
              <a:buNone/>
              <a:defRPr sz="1600" b="1"/>
            </a:lvl7pPr>
            <a:lvl8pPr marL="3197675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4" indent="0">
              <a:buNone/>
              <a:defRPr sz="1600" b="1"/>
            </a:lvl6pPr>
            <a:lvl7pPr marL="2740865" indent="0">
              <a:buNone/>
              <a:defRPr sz="1600" b="1"/>
            </a:lvl7pPr>
            <a:lvl8pPr marL="3197675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7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1905" indent="0">
              <a:buNone/>
              <a:defRPr sz="1500" b="1"/>
            </a:lvl2pPr>
            <a:lvl3pPr marL="683805" indent="0">
              <a:buNone/>
              <a:defRPr sz="1300" b="1"/>
            </a:lvl3pPr>
            <a:lvl4pPr marL="1025691" indent="0">
              <a:buNone/>
              <a:defRPr sz="1200" b="1"/>
            </a:lvl4pPr>
            <a:lvl5pPr marL="1367589" indent="0">
              <a:buNone/>
              <a:defRPr sz="1200" b="1"/>
            </a:lvl5pPr>
            <a:lvl6pPr marL="1709482" indent="0">
              <a:buNone/>
              <a:defRPr sz="1200" b="1"/>
            </a:lvl6pPr>
            <a:lvl7pPr marL="2051377" indent="0">
              <a:buNone/>
              <a:defRPr sz="1200" b="1"/>
            </a:lvl7pPr>
            <a:lvl8pPr marL="2393273" indent="0">
              <a:buNone/>
              <a:defRPr sz="1200" b="1"/>
            </a:lvl8pPr>
            <a:lvl9pPr marL="2735168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05" indent="0">
              <a:buNone/>
              <a:defRPr sz="1500" b="1"/>
            </a:lvl2pPr>
            <a:lvl3pPr marL="683805" indent="0">
              <a:buNone/>
              <a:defRPr sz="1300" b="1"/>
            </a:lvl3pPr>
            <a:lvl4pPr marL="1025691" indent="0">
              <a:buNone/>
              <a:defRPr sz="1200" b="1"/>
            </a:lvl4pPr>
            <a:lvl5pPr marL="1367589" indent="0">
              <a:buNone/>
              <a:defRPr sz="1200" b="1"/>
            </a:lvl5pPr>
            <a:lvl6pPr marL="1709482" indent="0">
              <a:buNone/>
              <a:defRPr sz="1200" b="1"/>
            </a:lvl6pPr>
            <a:lvl7pPr marL="2051377" indent="0">
              <a:buNone/>
              <a:defRPr sz="1200" b="1"/>
            </a:lvl7pPr>
            <a:lvl8pPr marL="2393273" indent="0">
              <a:buNone/>
              <a:defRPr sz="1200" b="1"/>
            </a:lvl8pPr>
            <a:lvl9pPr marL="2735168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45618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44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84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3" indent="0">
              <a:buNone/>
              <a:defRPr sz="900"/>
            </a:lvl4pPr>
            <a:lvl5pPr marL="1827243" indent="0">
              <a:buNone/>
              <a:defRPr sz="900"/>
            </a:lvl5pPr>
            <a:lvl6pPr marL="2284054" indent="0">
              <a:buNone/>
              <a:defRPr sz="900"/>
            </a:lvl6pPr>
            <a:lvl7pPr marL="2740865" indent="0">
              <a:buNone/>
              <a:defRPr sz="900"/>
            </a:lvl7pPr>
            <a:lvl8pPr marL="3197675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985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1" indent="0">
              <a:buNone/>
              <a:defRPr sz="2800"/>
            </a:lvl2pPr>
            <a:lvl3pPr marL="913621" indent="0">
              <a:buNone/>
              <a:defRPr sz="2400"/>
            </a:lvl3pPr>
            <a:lvl4pPr marL="1370433" indent="0">
              <a:buNone/>
              <a:defRPr sz="2000"/>
            </a:lvl4pPr>
            <a:lvl5pPr marL="1827243" indent="0">
              <a:buNone/>
              <a:defRPr sz="2000"/>
            </a:lvl5pPr>
            <a:lvl6pPr marL="2284054" indent="0">
              <a:buNone/>
              <a:defRPr sz="2000"/>
            </a:lvl6pPr>
            <a:lvl7pPr marL="2740865" indent="0">
              <a:buNone/>
              <a:defRPr sz="2000"/>
            </a:lvl7pPr>
            <a:lvl8pPr marL="3197675" indent="0">
              <a:buNone/>
              <a:defRPr sz="2000"/>
            </a:lvl8pPr>
            <a:lvl9pPr marL="36544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3" indent="0">
              <a:buNone/>
              <a:defRPr sz="900"/>
            </a:lvl4pPr>
            <a:lvl5pPr marL="1827243" indent="0">
              <a:buNone/>
              <a:defRPr sz="900"/>
            </a:lvl5pPr>
            <a:lvl6pPr marL="2284054" indent="0">
              <a:buNone/>
              <a:defRPr sz="900"/>
            </a:lvl6pPr>
            <a:lvl7pPr marL="2740865" indent="0">
              <a:buNone/>
              <a:defRPr sz="900"/>
            </a:lvl7pPr>
            <a:lvl8pPr marL="3197675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50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235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32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31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1905" indent="0">
              <a:buNone/>
              <a:defRPr sz="900"/>
            </a:lvl2pPr>
            <a:lvl3pPr marL="683805" indent="0">
              <a:buNone/>
              <a:defRPr sz="700"/>
            </a:lvl3pPr>
            <a:lvl4pPr marL="1025691" indent="0">
              <a:buNone/>
              <a:defRPr sz="700"/>
            </a:lvl4pPr>
            <a:lvl5pPr marL="1367589" indent="0">
              <a:buNone/>
              <a:defRPr sz="700"/>
            </a:lvl5pPr>
            <a:lvl6pPr marL="1709482" indent="0">
              <a:buNone/>
              <a:defRPr sz="700"/>
            </a:lvl6pPr>
            <a:lvl7pPr marL="2051377" indent="0">
              <a:buNone/>
              <a:defRPr sz="700"/>
            </a:lvl7pPr>
            <a:lvl8pPr marL="2393273" indent="0">
              <a:buNone/>
              <a:defRPr sz="700"/>
            </a:lvl8pPr>
            <a:lvl9pPr marL="2735168" indent="0">
              <a:buNone/>
              <a:defRPr sz="7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1905" indent="0">
              <a:buNone/>
              <a:defRPr sz="2100"/>
            </a:lvl2pPr>
            <a:lvl3pPr marL="683805" indent="0">
              <a:buNone/>
              <a:defRPr sz="1800"/>
            </a:lvl3pPr>
            <a:lvl4pPr marL="1025691" indent="0">
              <a:buNone/>
              <a:defRPr sz="1500"/>
            </a:lvl4pPr>
            <a:lvl5pPr marL="1367589" indent="0">
              <a:buNone/>
              <a:defRPr sz="1500"/>
            </a:lvl5pPr>
            <a:lvl6pPr marL="1709482" indent="0">
              <a:buNone/>
              <a:defRPr sz="1500"/>
            </a:lvl6pPr>
            <a:lvl7pPr marL="2051377" indent="0">
              <a:buNone/>
              <a:defRPr sz="1500"/>
            </a:lvl7pPr>
            <a:lvl8pPr marL="2393273" indent="0">
              <a:buNone/>
              <a:defRPr sz="1500"/>
            </a:lvl8pPr>
            <a:lvl9pPr marL="2735168" indent="0">
              <a:buNone/>
              <a:defRPr sz="15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1905" indent="0">
              <a:buNone/>
              <a:defRPr sz="900"/>
            </a:lvl2pPr>
            <a:lvl3pPr marL="683805" indent="0">
              <a:buNone/>
              <a:defRPr sz="700"/>
            </a:lvl3pPr>
            <a:lvl4pPr marL="1025691" indent="0">
              <a:buNone/>
              <a:defRPr sz="700"/>
            </a:lvl4pPr>
            <a:lvl5pPr marL="1367589" indent="0">
              <a:buNone/>
              <a:defRPr sz="700"/>
            </a:lvl5pPr>
            <a:lvl6pPr marL="1709482" indent="0">
              <a:buNone/>
              <a:defRPr sz="700"/>
            </a:lvl6pPr>
            <a:lvl7pPr marL="2051377" indent="0">
              <a:buNone/>
              <a:defRPr sz="700"/>
            </a:lvl7pPr>
            <a:lvl8pPr marL="2393273" indent="0">
              <a:buNone/>
              <a:defRPr sz="700"/>
            </a:lvl8pPr>
            <a:lvl9pPr marL="2735168" indent="0">
              <a:buNone/>
              <a:defRPr sz="7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187" tIns="45596" rIns="91187" bIns="45596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187" tIns="45596" rIns="91187" bIns="45596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20.09.2018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2"/>
            <a:ext cx="30861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3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54" indent="-170954" algn="l" defTabSz="683805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59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44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640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534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428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326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220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116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05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05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91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89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82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77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73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68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251" tIns="45628" rIns="91251" bIns="456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23"/>
            <a:ext cx="8229600" cy="4525963"/>
          </a:xfrm>
          <a:prstGeom prst="rect">
            <a:avLst/>
          </a:prstGeom>
        </p:spPr>
        <p:txBody>
          <a:bodyPr vert="horz" lIns="91251" tIns="45628" rIns="91251" bIns="456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73"/>
            <a:ext cx="2133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2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61" indent="-34216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34" indent="-285129" algn="l" defTabSz="912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16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21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30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3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37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8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53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2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26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3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3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4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56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275" tIns="45640" rIns="91275" bIns="456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20"/>
            <a:ext cx="8229600" cy="4525963"/>
          </a:xfrm>
          <a:prstGeom prst="rect">
            <a:avLst/>
          </a:prstGeom>
        </p:spPr>
        <p:txBody>
          <a:bodyPr vert="horz" lIns="91275" tIns="45640" rIns="91275" bIns="456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70"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70"/>
            <a:ext cx="2133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0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26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58" indent="-342258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44" indent="-285210" algn="l" defTabSz="91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40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74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13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45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80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9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53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7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4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78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15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5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92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08" tIns="45656" rIns="91308" bIns="45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16"/>
            <a:ext cx="8229600" cy="4525963"/>
          </a:xfrm>
          <a:prstGeom prst="rect">
            <a:avLst/>
          </a:prstGeom>
        </p:spPr>
        <p:txBody>
          <a:bodyPr vert="horz" lIns="91308" tIns="45656" rIns="91308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15"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6"/>
            <a:ext cx="2133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30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6" indent="-342386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25" indent="-285318" algn="l" defTabSz="9130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72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78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9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6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04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14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21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0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5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7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34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42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51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59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72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64" tIns="45684" rIns="91364" bIns="456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9"/>
            <a:ext cx="8229600" cy="4525963"/>
          </a:xfrm>
          <a:prstGeom prst="rect">
            <a:avLst/>
          </a:prstGeom>
        </p:spPr>
        <p:txBody>
          <a:bodyPr vert="horz" lIns="91364" tIns="45684" rIns="91364" bIns="456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21"/>
              <a:t>20.09.2018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9"/>
            <a:ext cx="2133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36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1" indent="-342611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7" indent="-285507" algn="l" defTabSz="913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28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38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50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59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1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2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1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4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8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7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15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143" y="469102"/>
            <a:ext cx="4104456" cy="707692"/>
          </a:xfrm>
          <a:prstGeom prst="rect">
            <a:avLst/>
          </a:prstGeom>
          <a:noFill/>
        </p:spPr>
        <p:txBody>
          <a:bodyPr wrap="square" lIns="91243" tIns="45624" rIns="91243" bIns="45624" rtlCol="0">
            <a:spAutoFit/>
          </a:bodyPr>
          <a:lstStyle/>
          <a:p>
            <a:pPr algn="r" defTabSz="912325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 </a:t>
            </a:r>
          </a:p>
          <a:p>
            <a:pPr algn="r" defTabSz="912325"/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576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043" y="2279414"/>
            <a:ext cx="8470201" cy="4031857"/>
          </a:xfrm>
          <a:prstGeom prst="rect">
            <a:avLst/>
          </a:prstGeom>
          <a:noFill/>
        </p:spPr>
        <p:txBody>
          <a:bodyPr wrap="square" lIns="91243" tIns="45624" rIns="91243" bIns="45624" rtlCol="0">
            <a:spAutoFit/>
          </a:bodyPr>
          <a:lstStyle/>
          <a:p>
            <a:pPr algn="ctr" defTabSz="912325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</a:t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распределения бюджетных ассигнований  на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дорожного хозяйства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транспорта администрации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Тольятти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9329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7442"/>
            <a:ext cx="7920880" cy="89239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600" b="1" dirty="0">
                <a:solidFill>
                  <a:srgbClr val="00B050"/>
                </a:solidFill>
                <a:latin typeface="Georgia" panose="02040502050405020303" pitchFamily="18" charset="0"/>
              </a:rPr>
              <a:t>Устройство и перенос остановок общественного транспорта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ttp://www.mediazavod.ru/system/pictures/images/000/043/852/original/rd11.jpg?12574154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40" y="2621750"/>
            <a:ext cx="2458523" cy="1306610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355" y="5551656"/>
            <a:ext cx="1546908" cy="1116124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16786" y="1340768"/>
            <a:ext cx="3888432" cy="11170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3 852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639861"/>
            <a:ext cx="4824536" cy="11725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48 140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(утверждено)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12 653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22142875"/>
              </p:ext>
            </p:extLst>
          </p:nvPr>
        </p:nvGraphicFramePr>
        <p:xfrm>
          <a:off x="3923928" y="3051244"/>
          <a:ext cx="5198613" cy="305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09513" y="3193353"/>
            <a:ext cx="1258276" cy="307655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4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66650" y="4220024"/>
            <a:ext cx="3888432" cy="11170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ООТ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6705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"/>
            <a:ext cx="9158740" cy="6857988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92" y="1924478"/>
            <a:ext cx="4007881" cy="3009042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0334" y="82254"/>
            <a:ext cx="8856983" cy="97036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009900"/>
                </a:solidFill>
                <a:latin typeface="Georgia" panose="02040502050405020303" pitchFamily="18" charset="0"/>
              </a:rPr>
              <a:t>Устройство искусственных 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009900"/>
                </a:solidFill>
                <a:latin typeface="Georgia" panose="02040502050405020303" pitchFamily="18" charset="0"/>
              </a:rPr>
              <a:t>дорожных неровностей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165305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196759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99593" y="5403880"/>
            <a:ext cx="7776864" cy="75697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9 611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1 368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21" name="Содержимое 5" descr="IMG_4615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01844" y="1924478"/>
            <a:ext cx="3674627" cy="3258327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57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183" y="-27379"/>
            <a:ext cx="8105634" cy="8308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16" tIns="45660" rIns="91316" bIns="45660" rtlCol="0">
            <a:spAutoFit/>
          </a:bodyPr>
          <a:lstStyle/>
          <a:p>
            <a:pPr algn="ctr" defTabSz="913102"/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Устройство, в том числе проектирование </a:t>
            </a:r>
            <a:r>
              <a:rPr lang="ru-RU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устройства парковочных площадок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3628" y="3923768"/>
            <a:ext cx="6696744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проектирования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2 331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376" y="6237315"/>
            <a:ext cx="528200" cy="461544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defTabSz="913102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01244" y="848895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5330" y="5147904"/>
            <a:ext cx="5893340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устройства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4 264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  <p:pic>
        <p:nvPicPr>
          <p:cNvPr id="14" name="Picture 2" descr="http://www.spbaudio.ru/content_res/articles/5d205a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0427" y="1196752"/>
            <a:ext cx="36631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8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"/>
            <a:ext cx="9158740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3532"/>
            <a:ext cx="8136918" cy="830843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Устройство, в том числе проектирование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пешеходных дорожек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196759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19" y="1573063"/>
            <a:ext cx="3015611" cy="4495073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7916487" y="15542"/>
            <a:ext cx="1144609" cy="1130358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22645" y="1469719"/>
            <a:ext cx="5502894" cy="275136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Устройство, ремонт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65 325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1 594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17" name="Содержимое 8" descr="IMG_20160927_093029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707904" y="4293096"/>
            <a:ext cx="2304256" cy="2060994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Documents and Settings\demidova.mn\Рабочий стол\Для презентации\Безопасность\ПД\IMG_20160811_133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274403"/>
            <a:ext cx="2106926" cy="2106925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26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2"/>
            <a:ext cx="9158740" cy="6857988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43" y="112840"/>
            <a:ext cx="8856983" cy="9231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Проектирование площадок под установку пункта весового контроля (Поволжское шоссе, ул. Новозаводская, Ремесленный пр.)</a:t>
            </a:r>
            <a:endParaRPr lang="ru-RU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807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90" y="44624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43223" y="5219912"/>
            <a:ext cx="6657555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проектирования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1 447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  <p:pic>
        <p:nvPicPr>
          <p:cNvPr id="2050" name="Picture 2" descr="C:\Users\antonenko.vv\AppData\Local\Microsoft\Windows\Temporary Internet Files\Content.Outlook\AT6O0HCU\Бетонная площа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033" y="1414741"/>
            <a:ext cx="4989934" cy="37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"/>
            <a:ext cx="9158740" cy="6857988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43" y="112840"/>
            <a:ext cx="8856983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Устройство островка безопасности, ликвидация выездов и въездов</a:t>
            </a:r>
            <a:endParaRPr lang="ru-RU" sz="28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807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90" y="44624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9402" y="5480303"/>
            <a:ext cx="7425196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2 730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  <p:pic>
        <p:nvPicPr>
          <p:cNvPr id="1026" name="Picture 2" descr="C:\Users\antonenko.vv\AppData\Local\Microsoft\Windows\Temporary Internet Files\Content.Outlook\AT6O0HCU\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371" y="1412776"/>
            <a:ext cx="663725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9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07961"/>
            <a:ext cx="8856983" cy="584622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marL="364689" lvl="1" algn="ctr"/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МКУ «ЦОДД ГОТ»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59735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764704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9"/>
            <a:ext cx="8964488" cy="8124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defRPr/>
            </a:pP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- 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дорожного движения в городском округе Тольятти.</a:t>
            </a:r>
          </a:p>
        </p:txBody>
      </p:sp>
      <p:pic>
        <p:nvPicPr>
          <p:cNvPr id="9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51" y="2636927"/>
            <a:ext cx="1615539" cy="1243131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2011092" y="3069031"/>
            <a:ext cx="2667089" cy="36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светофорных объектов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589240"/>
            <a:ext cx="7344816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277 622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81 627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60852"/>
            <a:ext cx="6552728" cy="461544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«ЦОДД ГОТ» осуществляет содержание: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6841" y="2636927"/>
            <a:ext cx="1718560" cy="1243131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7" name="Заголовок 8"/>
          <p:cNvSpPr txBox="1">
            <a:spLocks/>
          </p:cNvSpPr>
          <p:nvPr/>
        </p:nvSpPr>
        <p:spPr>
          <a:xfrm>
            <a:off x="6979628" y="3141023"/>
            <a:ext cx="1998000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дорожных знаков</a:t>
            </a:r>
          </a:p>
        </p:txBody>
      </p:sp>
      <p:pic>
        <p:nvPicPr>
          <p:cNvPr id="1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762" y="4171817"/>
            <a:ext cx="1693116" cy="1221365"/>
          </a:xfrm>
          <a:ln>
            <a:solidFill>
              <a:srgbClr val="33CC33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51" y="4149080"/>
            <a:ext cx="1615539" cy="1244096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20" name="Заголовок 8"/>
          <p:cNvSpPr txBox="1">
            <a:spLocks/>
          </p:cNvSpPr>
          <p:nvPr/>
        </p:nvSpPr>
        <p:spPr>
          <a:xfrm>
            <a:off x="2083085" y="4653187"/>
            <a:ext cx="2808312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пешеходных ограждений</a:t>
            </a: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6979630" y="4581180"/>
            <a:ext cx="2214626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павильонов ООТ</a:t>
            </a:r>
          </a:p>
        </p:txBody>
      </p:sp>
      <p:pic>
        <p:nvPicPr>
          <p:cNvPr id="22" name="Picture 6" descr="C:\Users\antonenko.vv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36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79969"/>
            <a:ext cx="8856983" cy="584622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marL="364689" lvl="1" algn="ctr"/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Изменения в ГОСТ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087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75730"/>
            <a:ext cx="8964488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marL="45596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01.03.2014 вступили в силу изменениями в ГОСТ Р 52289 - 2004 «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организации дорожного движения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70" y="2348328"/>
            <a:ext cx="3025605" cy="3832125"/>
          </a:xfrm>
          <a:prstGeom prst="rect">
            <a:avLst/>
          </a:prstGeom>
          <a:ln>
            <a:solidFill>
              <a:srgbClr val="33CC33"/>
            </a:solidFill>
          </a:ln>
        </p:spPr>
      </p:pic>
      <p:pic>
        <p:nvPicPr>
          <p:cNvPr id="23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3008161095"/>
              </p:ext>
            </p:extLst>
          </p:nvPr>
        </p:nvGraphicFramePr>
        <p:xfrm>
          <a:off x="3640349" y="2940662"/>
          <a:ext cx="5472608" cy="264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03480" y="2996957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2875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79964"/>
            <a:ext cx="8856983" cy="84007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700" b="1" dirty="0">
                <a:solidFill>
                  <a:srgbClr val="33CC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Закупка дорожных </a:t>
            </a:r>
            <a:r>
              <a:rPr lang="ru-RU" sz="2700" b="1" dirty="0" smtClean="0">
                <a:solidFill>
                  <a:srgbClr val="33CC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знаков (заготовок) </a:t>
            </a:r>
            <a:r>
              <a:rPr lang="ru-RU" sz="2700" b="1" dirty="0">
                <a:solidFill>
                  <a:srgbClr val="33CC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выполнение работ по их установке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13" y="1421979"/>
            <a:ext cx="3279343" cy="2016224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446" y="1412776"/>
            <a:ext cx="3005798" cy="2043943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774369867"/>
              </p:ext>
            </p:extLst>
          </p:nvPr>
        </p:nvGraphicFramePr>
        <p:xfrm>
          <a:off x="2195736" y="3717032"/>
          <a:ext cx="5904656" cy="279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58867" y="3717032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2521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2260"/>
            <a:ext cx="7776864" cy="9785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fld id="{803DD619-D471-431C-9021-1B5A961CEBFE}" type="CATEGORYNAME">
              <a:rPr lang="ru-RU" sz="32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lnSpc>
                  <a:spcPct val="90000"/>
                </a:lnSpc>
                <a:spcBef>
                  <a:spcPts val="750"/>
                </a:spcBef>
                <a:buSzPct val="80000"/>
                <a:tabLst>
                  <a:tab pos="202289" algn="l"/>
                </a:tabLst>
              </a:pPr>
              <a:t>Приобретение материалов для содержания ТСОДД</a:t>
            </a:fld>
            <a:endParaRPr lang="ru-RU" sz="2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4416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4416" y="112475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741" y="1772816"/>
            <a:ext cx="6436533" cy="4104456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69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980728"/>
            <a:ext cx="58681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9027"/>
            <a:ext cx="7704856" cy="64617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Финансирование на </a:t>
            </a: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2019 </a:t>
            </a:r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год</a:t>
            </a:r>
          </a:p>
        </p:txBody>
      </p:sp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521174345"/>
              </p:ext>
            </p:extLst>
          </p:nvPr>
        </p:nvGraphicFramePr>
        <p:xfrm>
          <a:off x="678629" y="1308172"/>
          <a:ext cx="7786742" cy="494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819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-27384"/>
            <a:ext cx="9158737" cy="6885384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585" y="46470"/>
            <a:ext cx="8750942" cy="10062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200" b="1" dirty="0">
                <a:solidFill>
                  <a:srgbClr val="33CC33"/>
                </a:solidFill>
                <a:latin typeface="Georgia" panose="02040502050405020303" pitchFamily="18" charset="0"/>
              </a:rPr>
              <a:t>Материалы для содержания технических средств организации дорожного </a:t>
            </a:r>
            <a:r>
              <a:rPr lang="ru-RU" sz="2200" b="1" dirty="0" smtClean="0">
                <a:solidFill>
                  <a:srgbClr val="33CC33"/>
                </a:solidFill>
                <a:latin typeface="Georgia" panose="02040502050405020303" pitchFamily="18" charset="0"/>
              </a:rPr>
              <a:t>движения и приобретение инструментов и оборудования</a:t>
            </a:r>
            <a:endParaRPr lang="ru-RU" sz="2200" b="1" dirty="0">
              <a:solidFill>
                <a:srgbClr val="33CC33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979778892"/>
              </p:ext>
            </p:extLst>
          </p:nvPr>
        </p:nvGraphicFramePr>
        <p:xfrm>
          <a:off x="794735" y="1423953"/>
          <a:ext cx="7925206" cy="504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3" y="1412776"/>
            <a:ext cx="1885689" cy="399988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20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589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82257"/>
            <a:ext cx="8856983" cy="10062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200" b="1" dirty="0">
                <a:solidFill>
                  <a:srgbClr val="33CC33"/>
                </a:solidFill>
                <a:latin typeface="Georgia" panose="02040502050405020303" pitchFamily="18" charset="0"/>
              </a:rPr>
              <a:t>Приобретение и установка ограничивающих пешеходных </a:t>
            </a:r>
            <a:r>
              <a:rPr lang="ru-RU" sz="2200" b="1" dirty="0" smtClean="0">
                <a:solidFill>
                  <a:srgbClr val="33CC33"/>
                </a:solidFill>
                <a:latin typeface="Georgia" panose="02040502050405020303" pitchFamily="18" charset="0"/>
              </a:rPr>
              <a:t>ограждений и транспортных барьерных ограждений</a:t>
            </a:r>
            <a:endParaRPr lang="ru-RU" sz="2200" b="1" dirty="0">
              <a:solidFill>
                <a:srgbClr val="33CC33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8" b="22786"/>
          <a:stretch/>
        </p:blipFill>
        <p:spPr>
          <a:xfrm>
            <a:off x="899594" y="1412791"/>
            <a:ext cx="3877999" cy="2167253"/>
          </a:xfrm>
          <a:prstGeom prst="rect">
            <a:avLst/>
          </a:prstGeom>
          <a:ln>
            <a:solidFill>
              <a:srgbClr val="33CC33"/>
            </a:solidFill>
          </a:ln>
        </p:spPr>
      </p:pic>
      <p:pic>
        <p:nvPicPr>
          <p:cNvPr id="11" name="Picture 2" descr="http://centr-snab.ru/catalog/big/peshehodnoe_ograzhdenie_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22" b="14616"/>
          <a:stretch/>
        </p:blipFill>
        <p:spPr bwMode="auto">
          <a:xfrm>
            <a:off x="5508119" y="1628800"/>
            <a:ext cx="3469639" cy="1728192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93" y="82251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4262" y="3707744"/>
            <a:ext cx="7425196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ограничивающих ограждений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17 440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7 718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4" y="5085184"/>
            <a:ext cx="7425196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транспортных ограждений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49 024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3903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779912" y="213285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47667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093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FF0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" y="911666"/>
            <a:ext cx="9144001" cy="107706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УЛИЧНО-ДОРОЖНОЙ СЕТИ</a:t>
            </a:r>
          </a:p>
        </p:txBody>
      </p:sp>
      <p:pic>
        <p:nvPicPr>
          <p:cNvPr id="18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969790112"/>
              </p:ext>
            </p:extLst>
          </p:nvPr>
        </p:nvGraphicFramePr>
        <p:xfrm>
          <a:off x="1331641" y="2513584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195" y="2636922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4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FF0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580" y="4412475"/>
            <a:ext cx="2996841" cy="16334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632" y="1379141"/>
            <a:ext cx="3662412" cy="22974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57" y="1626705"/>
            <a:ext cx="3402884" cy="18022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073187235"/>
              </p:ext>
            </p:extLst>
          </p:nvPr>
        </p:nvGraphicFramePr>
        <p:xfrm>
          <a:off x="276517" y="3573016"/>
          <a:ext cx="5447611" cy="284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12114" y="3594623"/>
            <a:ext cx="1209440" cy="338433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" y="169516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дорог</a:t>
            </a:r>
          </a:p>
        </p:txBody>
      </p:sp>
    </p:spTree>
    <p:extLst>
      <p:ext uri="{BB962C8B-B14F-4D97-AF65-F5344CB8AC3E}">
        <p14:creationId xmlns:p14="http://schemas.microsoft.com/office/powerpoint/2010/main" xmlns="" val="2815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74619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" y="169516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дорог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6809" y="1370214"/>
            <a:ext cx="2621421" cy="15252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126" y="4921178"/>
            <a:ext cx="2637976" cy="14838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27"/>
          <a:stretch/>
        </p:blipFill>
        <p:spPr>
          <a:xfrm>
            <a:off x="6025998" y="3285556"/>
            <a:ext cx="2582232" cy="145782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Прямая соединительная линия 18"/>
          <p:cNvCxnSpPr>
            <a:stCxn id="15" idx="1"/>
          </p:cNvCxnSpPr>
          <p:nvPr/>
        </p:nvCxnSpPr>
        <p:spPr>
          <a:xfrm flipH="1" flipV="1">
            <a:off x="4860032" y="4743378"/>
            <a:ext cx="1138094" cy="9197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5" idx="3"/>
            <a:endCxn id="18" idx="1"/>
          </p:cNvCxnSpPr>
          <p:nvPr/>
        </p:nvCxnSpPr>
        <p:spPr>
          <a:xfrm>
            <a:off x="4860032" y="3846048"/>
            <a:ext cx="1165966" cy="1684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C:\Users\antonenko.v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4283" y="1273038"/>
            <a:ext cx="4140968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 (6 177,0 м2)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7016" y="1933250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Посадочные площадки ООТ (145,1 тыс. м2)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7016" y="3661442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Разделительные полосы (3 265,9 тыс. м2)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016" y="4365104"/>
            <a:ext cx="4573016" cy="6462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водоотвода 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дождеприемные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колодцы) – 2,7 тыс. шт.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3152" y="5220029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Путепроводы (5,9 тыс. м2)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9284" y="5663110"/>
            <a:ext cx="4573016" cy="6462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Удерживающие барьерные ограждения протяжённостью (14,3 тыс.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32" name="Прямая соединительная линия 31"/>
          <p:cNvCxnSpPr>
            <a:stCxn id="13" idx="1"/>
            <a:endCxn id="22" idx="3"/>
          </p:cNvCxnSpPr>
          <p:nvPr/>
        </p:nvCxnSpPr>
        <p:spPr>
          <a:xfrm flipH="1" flipV="1">
            <a:off x="4860032" y="2117856"/>
            <a:ext cx="1126777" cy="1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7016" y="2551765"/>
            <a:ext cx="4573016" cy="923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Тротуары через разделительные полосы, подходы к ООТ, тротуары вдоль автомобильных дорог (197,8 тыс. м2)</a:t>
            </a:r>
          </a:p>
        </p:txBody>
      </p:sp>
    </p:spTree>
    <p:extLst>
      <p:ext uri="{BB962C8B-B14F-4D97-AF65-F5344CB8AC3E}">
        <p14:creationId xmlns:p14="http://schemas.microsoft.com/office/powerpoint/2010/main" xmlns="" val="191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42" y="169516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горизонтальной дорожной разметки</a:t>
            </a:r>
          </a:p>
        </p:txBody>
      </p:sp>
      <p:pic>
        <p:nvPicPr>
          <p:cNvPr id="20" name="Picture 3" descr="\\192.168.102.1\netshare\Общая\Общая\ОРДХ\Аукционные заявки 2014г\ОТЧЕТЫ ЗА 2014 год\Строительство 40 лет Победы\фото 40 лет\IMG_20140906_09195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177" y="1111215"/>
            <a:ext cx="3744416" cy="2432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5076071" y="1273277"/>
            <a:ext cx="3596757" cy="2108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400177" y="4149080"/>
            <a:ext cx="3185534" cy="2016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310123634"/>
              </p:ext>
            </p:extLst>
          </p:nvPr>
        </p:nvGraphicFramePr>
        <p:xfrm>
          <a:off x="3779912" y="3778834"/>
          <a:ext cx="5246175" cy="2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719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351766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4633"/>
            <a:ext cx="9144000" cy="95395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Содержание подземных пешеходных переходов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233" y="1301134"/>
            <a:ext cx="3995546" cy="30465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2" descr="http://ic.pics.livejournal.com/smartcity_msk/54000161/116690/116690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19" y="1373369"/>
            <a:ext cx="2760381" cy="200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410462929"/>
              </p:ext>
            </p:extLst>
          </p:nvPr>
        </p:nvGraphicFramePr>
        <p:xfrm>
          <a:off x="-26100" y="3780186"/>
          <a:ext cx="5246175" cy="2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92" y="3841415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739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48478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-3"/>
            <a:ext cx="9158737" cy="6858003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821"/>
            <a:ext cx="8331153" cy="1384841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по капитальному ремонту и диагностика путепроводов</a:t>
            </a:r>
          </a:p>
        </p:txBody>
      </p:sp>
      <p:pic>
        <p:nvPicPr>
          <p:cNvPr id="21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148038667"/>
              </p:ext>
            </p:extLst>
          </p:nvPr>
        </p:nvGraphicFramePr>
        <p:xfrm>
          <a:off x="251521" y="2641029"/>
          <a:ext cx="4569156" cy="256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916" y="1700811"/>
            <a:ext cx="4572000" cy="646210"/>
          </a:xfrm>
          <a:prstGeom prst="rect">
            <a:avLst/>
          </a:prstGeom>
        </p:spPr>
        <p:txBody>
          <a:bodyPr lIns="91316" tIns="45660" rIns="91316" bIns="4566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по капитальному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путепроводов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27226090"/>
              </p:ext>
            </p:extLst>
          </p:nvPr>
        </p:nvGraphicFramePr>
        <p:xfrm>
          <a:off x="4729338" y="2617151"/>
          <a:ext cx="4569156" cy="256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86737" y="2063062"/>
            <a:ext cx="4572000" cy="369211"/>
          </a:xfrm>
          <a:prstGeom prst="rect">
            <a:avLst/>
          </a:prstGeom>
        </p:spPr>
        <p:txBody>
          <a:bodyPr lIns="91316" tIns="45660" rIns="91316" bIns="4566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путепроводов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99654" y="5085184"/>
            <a:ext cx="968690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16" tIns="45660" rIns="91316" bIns="4566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55" y="5157192"/>
            <a:ext cx="3194967" cy="15890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8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351766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627" y="116632"/>
            <a:ext cx="8464373" cy="830843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Срезка грунта с обочины, устройство покрытий из брусчатки на разделительных полосах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3839" y="4221088"/>
            <a:ext cx="8534903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срезку грунта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объектов)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31 219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0007" y="5157192"/>
            <a:ext cx="7425196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устройство покрытия на разделительных полосах (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улиц)–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64 917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21" name="Picture 2" descr="C:\Users\antonenko.vv\Desktop\Новая папка (2)\Фото\Содержание дорог\Уборка улиц\11.10.2017 г\IMG-42523d848cad03e249a140ea468ab13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340768"/>
            <a:ext cx="3744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1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4734" y="0"/>
            <a:ext cx="9158737" cy="6858000"/>
          </a:xfrm>
          <a:prstGeom prst="rect">
            <a:avLst/>
          </a:prstGeom>
          <a:solidFill>
            <a:srgbClr val="FFC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04665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492901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722" y="764709"/>
            <a:ext cx="9162039" cy="156950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3200" b="1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АВТОМОБИЛЬНЫХ ДОРОГ, РАСПОЛОЖЕННЫХ В ЗОНЕ ЗАСТРОЙКИ ИНДИВИДУАЛЬНЫМИ ЖИЛЫМИ ДОМАМИ</a:t>
            </a:r>
          </a:p>
        </p:txBody>
      </p:sp>
      <p:sp>
        <p:nvSpPr>
          <p:cNvPr id="11" name="Прямоугольник 10" descr="Closeup of hand plugging cables into computer"/>
          <p:cNvSpPr/>
          <p:nvPr/>
        </p:nvSpPr>
        <p:spPr>
          <a:xfrm>
            <a:off x="203363" y="4842384"/>
            <a:ext cx="1965022" cy="129614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12700">
            <a:solidFill>
              <a:srgbClr val="F6800A"/>
            </a:solidFill>
          </a:ln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C:\Алексей\Работа\Муниципальные перевозки\Презентация\Бюджет\к бюджету на 2018г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63" y="3068974"/>
            <a:ext cx="1965022" cy="1562865"/>
          </a:xfrm>
          <a:prstGeom prst="rect">
            <a:avLst/>
          </a:prstGeom>
          <a:noFill/>
          <a:ln>
            <a:solidFill>
              <a:srgbClr val="F6800A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495551095"/>
              </p:ext>
            </p:extLst>
          </p:nvPr>
        </p:nvGraphicFramePr>
        <p:xfrm>
          <a:off x="2483769" y="2996952"/>
          <a:ext cx="6192688" cy="31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6756" y="3101006"/>
            <a:ext cx="1407574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F680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2281" y="3176972"/>
            <a:ext cx="7991720" cy="10801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64107" y="6633356"/>
            <a:ext cx="3768387" cy="10801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9183" y="189822"/>
            <a:ext cx="8105634" cy="46149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267" tIns="45636" rIns="91267" bIns="45636" rtlCol="0">
            <a:spAutoFit/>
          </a:bodyPr>
          <a:lstStyle/>
          <a:p>
            <a:pPr algn="ctr" defTabSz="912583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Муниципальные программы департамента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249" y="4221095"/>
            <a:ext cx="4819514" cy="12001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и дорожного хозяйства городского округа Тольятти на 2014-2020 гг.»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952303" y="3915119"/>
            <a:ext cx="1129562" cy="471704"/>
          </a:xfrm>
          <a:prstGeom prst="straightConnector1">
            <a:avLst/>
          </a:prstGeom>
          <a:ln w="28575">
            <a:solidFill>
              <a:srgbClr val="8F40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2278" y="4221088"/>
            <a:ext cx="423072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648" y="3636328"/>
            <a:ext cx="2505690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развитие </a:t>
            </a:r>
          </a:p>
          <a:p>
            <a:pPr lvl="0" algn="ctr"/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1944" y="3645026"/>
            <a:ext cx="2856359" cy="574322"/>
          </a:xfrm>
          <a:prstGeom prst="rect">
            <a:avLst/>
          </a:prstGeom>
          <a:noFill/>
          <a:ln>
            <a:solidFill>
              <a:srgbClr val="8F4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52320" y="4679392"/>
            <a:ext cx="93997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0902" y="4356400"/>
            <a:ext cx="2515629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</a:t>
            </a:r>
          </a:p>
          <a:p>
            <a:pPr lvl="0" algn="ctr"/>
            <a:r>
              <a:rPr lang="ru-RU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4356227"/>
            <a:ext cx="2856359" cy="5847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71475" y="5153065"/>
            <a:ext cx="2794039" cy="1077064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автомобильных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дорог, расположенных в зоне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застройки индивидуальными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жилыми домами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88245" y="5153050"/>
            <a:ext cx="3072383" cy="1080120"/>
          </a:xfrm>
          <a:prstGeom prst="rect">
            <a:avLst/>
          </a:prstGeom>
          <a:noFill/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52320" y="5085184"/>
            <a:ext cx="939975" cy="499914"/>
          </a:xfrm>
          <a:prstGeom prst="straightConnector1">
            <a:avLst/>
          </a:prstGeom>
          <a:ln w="28575">
            <a:solidFill>
              <a:srgbClr val="F680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6153" y="5949288"/>
            <a:ext cx="2184448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сети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2298" y="5949299"/>
            <a:ext cx="225261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35896" y="5517232"/>
            <a:ext cx="576064" cy="36004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848607" y="5517232"/>
            <a:ext cx="40622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3856" y="1412785"/>
            <a:ext cx="60165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361" y="1412789"/>
            <a:ext cx="6016521" cy="147717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беспрепятственного доступа инвалидов и других маломобильных групп населения к объектам социальной инфраструктуры на территории городского округа Тольятти на 2014-2020 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26227" y="1899421"/>
            <a:ext cx="1892317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35602" y="1982171"/>
            <a:ext cx="1958168" cy="338401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съездов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05040" y="5952242"/>
            <a:ext cx="251908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191944" y="2132856"/>
            <a:ext cx="828328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5208" y="5949288"/>
            <a:ext cx="2518770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городского </a:t>
            </a:r>
          </a:p>
          <a:p>
            <a:pPr lvl="0" algn="ctr"/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пассажирского транспорта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2" y="5949280"/>
            <a:ext cx="3740903" cy="830940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маршрутов, всего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регулируемым тарифам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(58%)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нерегулируемым тарифам –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(42%)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35223" y="179464"/>
            <a:ext cx="8141098" cy="473160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>
            <a:defPPr>
              <a:defRPr lang="ru-RU"/>
            </a:defPPr>
            <a:lvl1pPr marL="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2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43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364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6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607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728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85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97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8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Маршрутная сеть городского округа Тольятти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482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813910"/>
              </p:ext>
            </p:extLst>
          </p:nvPr>
        </p:nvGraphicFramePr>
        <p:xfrm>
          <a:off x="7" y="-161923"/>
          <a:ext cx="9144001" cy="731216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5258"/>
                <a:gridCol w="1024710"/>
                <a:gridCol w="2615504"/>
                <a:gridCol w="5138529"/>
              </a:tblGrid>
              <a:tr h="560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перевозок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перевозчика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маршрута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0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регулируемым тарифам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«ТПАТП №3»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Город: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2, 12, 13, 14, 15, 16, 18, 19, 21, 22, 23, 24, 27, 28, 30, 35, 36, 37, 38, 40, 42, 46, 71, 72, 73, 76, 77, 84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Пасха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Радоница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Троица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62к, 66, 84к, 87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Сезонные: 25, 42д, 56, 252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8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«ТТУ»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21,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62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регулируемым тарифам: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нерегулируемым тарифам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«Спринтер»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96, 108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 93к, 95, 115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«Тантал»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52, 114, 118, 131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«Тандем»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143, 149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«РТ-Запчасть»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Империал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Сезонный: 129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«Альянс»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9,136,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Сезонный: 201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«РОСВЭН»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91,102, 126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«ГРАНД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«Зеленоглазое такси»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119, 127, 130, 132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8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нерегулируемым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тарифам: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маршрута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70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172445225"/>
              </p:ext>
            </p:extLst>
          </p:nvPr>
        </p:nvGraphicFramePr>
        <p:xfrm>
          <a:off x="4293704" y="2467502"/>
          <a:ext cx="4670784" cy="30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19485" y="5259221"/>
            <a:ext cx="2860791" cy="707830"/>
          </a:xfrm>
          <a:prstGeom prst="rect">
            <a:avLst/>
          </a:prstGeom>
          <a:noFill/>
        </p:spPr>
        <p:txBody>
          <a:bodyPr wrap="none" lIns="91380" tIns="45692" rIns="91380" bIns="45692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маршрутов,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 шт.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1027" y="5259221"/>
            <a:ext cx="3697520" cy="707830"/>
          </a:xfrm>
          <a:prstGeom prst="rect">
            <a:avLst/>
          </a:prstGeom>
          <a:noFill/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единиц подвижного состава, всего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892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2172034101"/>
              </p:ext>
            </p:extLst>
          </p:nvPr>
        </p:nvGraphicFramePr>
        <p:xfrm>
          <a:off x="0" y="2516331"/>
          <a:ext cx="4666839" cy="307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8716" y="2052423"/>
            <a:ext cx="1846025" cy="615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380" tIns="45692" rIns="91380" bIns="45692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льготами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(44,2%)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8" idx="2"/>
          </p:cNvCxnSpPr>
          <p:nvPr/>
        </p:nvCxnSpPr>
        <p:spPr>
          <a:xfrm flipV="1">
            <a:off x="7181027" y="2667920"/>
            <a:ext cx="780702" cy="668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4572003" y="1574564"/>
            <a:ext cx="2017649" cy="11017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действуют социальные карты жителя Самарской области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(55,8%)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 flipH="1" flipV="1">
            <a:off x="5580827" y="2676348"/>
            <a:ext cx="253453" cy="931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07064" y="1783850"/>
            <a:ext cx="1846025" cy="892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380" tIns="45692" rIns="91380" bIns="45692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льготами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(61,5%)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endCxn id="46" idx="2"/>
          </p:cNvCxnSpPr>
          <p:nvPr/>
        </p:nvCxnSpPr>
        <p:spPr>
          <a:xfrm flipV="1">
            <a:off x="2939727" y="2676345"/>
            <a:ext cx="390350" cy="668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82217" y="1352971"/>
            <a:ext cx="2017649" cy="13233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380" tIns="45692" rIns="91380" bIns="4569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действуют социальные карты жителя Самарской области</a:t>
            </a:r>
          </a:p>
          <a:p>
            <a:pPr algn="ctr">
              <a:lnSpc>
                <a:spcPct val="80000"/>
              </a:lnSpc>
            </a:pPr>
            <a:r>
              <a:rPr lang="ru-RU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(38,5%)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endCxn id="51" idx="2"/>
          </p:cNvCxnSpPr>
          <p:nvPr/>
        </p:nvCxnSpPr>
        <p:spPr>
          <a:xfrm flipH="1" flipV="1">
            <a:off x="1191041" y="2676354"/>
            <a:ext cx="253461" cy="710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-176818" y="0"/>
            <a:ext cx="9544150" cy="842492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>
            <a:defPPr>
              <a:defRPr lang="ru-RU"/>
            </a:defPPr>
            <a:lvl1pPr marL="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2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43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364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6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607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728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85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97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8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Доступность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проезда для льготной </a:t>
            </a:r>
          </a:p>
          <a:p>
            <a:pPr marL="0" marR="0" lvl="0" indent="0" algn="ctr" defTabSz="1028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категории граждан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4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08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5" grpId="0"/>
      <p:bldGraphic spid="1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8872126"/>
              </p:ext>
            </p:extLst>
          </p:nvPr>
        </p:nvGraphicFramePr>
        <p:xfrm>
          <a:off x="431540" y="944726"/>
          <a:ext cx="8280921" cy="49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047"/>
                <a:gridCol w="1770377"/>
                <a:gridCol w="2232248"/>
                <a:gridCol w="2232249"/>
              </a:tblGrid>
              <a:tr h="2054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 w="1270"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подвижного состава</a:t>
                      </a:r>
                      <a:endParaRPr lang="ru-RU" sz="2000" b="0" dirty="0">
                        <a:ln w="127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u="none" dirty="0" smtClean="0">
                          <a:ln w="1270"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  <a:r>
                        <a:rPr lang="ru-RU" sz="2000" u="none" baseline="0" dirty="0" smtClean="0">
                          <a:ln w="1270"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маршрутов</a:t>
                      </a:r>
                      <a:endParaRPr lang="ru-RU" sz="2000" b="0" i="0" u="none" dirty="0">
                        <a:ln w="127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 w="1270"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Максимальный выпуск на линию</a:t>
                      </a:r>
                      <a:endParaRPr lang="ru-RU" sz="2000" b="0" dirty="0">
                        <a:ln w="127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 w="1270"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проезда</a:t>
                      </a:r>
                      <a:endParaRPr lang="ru-RU" sz="2000" b="0" dirty="0">
                        <a:ln w="127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1033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Троллейбусы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23/25/27 руб</a:t>
                      </a:r>
                      <a:r>
                        <a:rPr lang="ru-RU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36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973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Автобусы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9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2851357"/>
              </p:ext>
            </p:extLst>
          </p:nvPr>
        </p:nvGraphicFramePr>
        <p:xfrm>
          <a:off x="395541" y="1268760"/>
          <a:ext cx="8373615" cy="451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333056"/>
              </a:tblGrid>
              <a:tr h="4320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осуществляет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перевозки по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маршрутов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156,24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линию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(рабочие дни)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ед.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подвижного состава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ед.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троллейбусов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 года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Самортизировано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ед.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11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подвижного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 </a:t>
                      </a:r>
                    </a:p>
                    <a:p>
                      <a:pPr marL="0" indent="179388"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период с 2009 по 2018г)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ед. (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2010, 2014)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 (2017г.)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обновлении подвижного состава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ед.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6084" y="-4316"/>
            <a:ext cx="7831832" cy="842492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 defTabSz="1028243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Муниципальное предприятие </a:t>
            </a: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 defTabSz="1028243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«Тольяттинское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троллейбусное управление»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65024" y="7307595"/>
            <a:ext cx="5199526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02824" tIns="51412" rIns="102824" bIns="51412" rtlCol="0" anchor="ctr"/>
          <a:lstStyle/>
          <a:p>
            <a:pPr marL="0" marR="0" lvl="0" indent="0" algn="ctr" defTabSz="10282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7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4300649"/>
              </p:ext>
            </p:extLst>
          </p:nvPr>
        </p:nvGraphicFramePr>
        <p:xfrm>
          <a:off x="395537" y="1268760"/>
          <a:ext cx="8373618" cy="468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092"/>
                <a:gridCol w="1673652"/>
                <a:gridCol w="1676874"/>
              </a:tblGrid>
              <a:tr h="4320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85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Дачи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 осуществляет перевозки по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 маршрутам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маршрутам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 маршрутов  составляет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739,1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1060,04 км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выпуск на линию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ед.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подвижных единиц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подвижного состава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7,63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Самортизировано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подвижного состава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2009 по 2018г)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обновлении подвижного состава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-31631"/>
            <a:ext cx="8136904" cy="780937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 defTabSz="1028243"/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Муниципальное предприятие </a:t>
            </a: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«Тольяттинское </a:t>
            </a: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пассажирское автотранспортное предприятие №3»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7414547"/>
              </p:ext>
            </p:extLst>
          </p:nvPr>
        </p:nvGraphicFramePr>
        <p:xfrm>
          <a:off x="1142976" y="1643050"/>
          <a:ext cx="7215238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246441" cy="1088713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пассажирского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1007300"/>
              </p:ext>
            </p:extLst>
          </p:nvPr>
        </p:nvGraphicFramePr>
        <p:xfrm>
          <a:off x="357158" y="1142984"/>
          <a:ext cx="8158192" cy="503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64" tIns="45684" rIns="91364" bIns="45684" rtlCol="0" anchor="ctr"/>
          <a:lstStyle/>
          <a:p>
            <a:pPr marL="0" marR="0" lvl="0" indent="0" algn="ctr" defTabSz="9136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-200075" y="291544"/>
            <a:ext cx="9544150" cy="473160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>
            <a:defPPr>
              <a:defRPr lang="ru-RU"/>
            </a:defPPr>
            <a:lvl1pPr marL="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2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243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2364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86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0607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4728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8850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971" algn="l" defTabSz="102824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28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Субсидии по отрасли «Транспорт»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913621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 defTabSz="913621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3" y="-21927"/>
            <a:ext cx="7749008" cy="76936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64" tIns="45684" rIns="91364" bIns="45684" rtlCol="0">
            <a:spAutoFit/>
          </a:bodyPr>
          <a:lstStyle/>
          <a:p>
            <a:pPr algn="ctr" defTabSz="913621"/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Схемы движения маршрутов регулярных</a:t>
            </a:r>
          </a:p>
          <a:p>
            <a:pPr algn="ctr" defTabSz="913621"/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перевозок на садово-дачные массивы</a:t>
            </a:r>
          </a:p>
        </p:txBody>
      </p:sp>
      <p:graphicFrame>
        <p:nvGraphicFramePr>
          <p:cNvPr id="2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97109766"/>
              </p:ext>
            </p:extLst>
          </p:nvPr>
        </p:nvGraphicFramePr>
        <p:xfrm>
          <a:off x="4932040" y="1268767"/>
          <a:ext cx="4032448" cy="484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3507"/>
                <a:gridCol w="1044301"/>
                <a:gridCol w="1054640"/>
              </a:tblGrid>
              <a:tr h="6450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Перевозки пассажиров на садово-дачные массивы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77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маршрутов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Сезонные</a:t>
                      </a:r>
                      <a:r>
                        <a:rPr lang="ru-RU" sz="1400" cap="none" spc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4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Межмуниципальные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8873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 собственности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автобусов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96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 собственности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C:\Users\antonenko.vv\Desktop\Фрагме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62" y="1472340"/>
            <a:ext cx="4641339" cy="46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2" rIns="91380" bIns="4569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496" y="236557"/>
            <a:ext cx="7749008" cy="44621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80" tIns="45692" rIns="91380" bIns="45692" rtlCol="0">
            <a:spAutoFit/>
          </a:bodyPr>
          <a:lstStyle/>
          <a:p>
            <a:pPr algn="ctr"/>
            <a:r>
              <a:rPr lang="ru-RU" sz="23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Действие транспортных карт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6198044"/>
              </p:ext>
            </p:extLst>
          </p:nvPr>
        </p:nvGraphicFramePr>
        <p:xfrm>
          <a:off x="681217" y="1124745"/>
          <a:ext cx="7975053" cy="485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50"/>
                <a:gridCol w="2852793"/>
                <a:gridCol w="2049303"/>
                <a:gridCol w="1902307"/>
              </a:tblGrid>
              <a:tr h="6435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Сезонные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</a:t>
                      </a:r>
                      <a:r>
                        <a:rPr lang="ru-RU" sz="1800" b="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собственности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516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 42д, 56, 252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129, 201</a:t>
                      </a:r>
                      <a:endParaRPr lang="ru-RU" sz="1800" dirty="0" smtClean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359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 все виды транспортных карт 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</a:t>
                      </a: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ранспортные карты учащегося и студента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630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Межмуниципальные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149д/292,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160/162, 161, 163/172, 167/277, 245д, 251/138д/159, 254/281/266, 273/319, 275, 291, 319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156/172к,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239, 268, 322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202, 206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 социальные карты жителя Самарской области, с 2017 г. при наличии транспортной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карты учащегося и справки с места учебы предоставляется льготная стоимость проезда в размере 50% от полной стоимости проезда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Действие транспортных карт не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распространяется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779912" y="2276872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1"/>
            <a:ext cx="8856983" cy="2308171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Муниципальная программа </a:t>
            </a:r>
            <a:b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«Формирование беспрепятственного доступа инвалидов и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других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маломобильных групп населения к объектам социальной инфраструктуры на территории городского округа Тольятти на 2014-2020 годы»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479" y="4437112"/>
            <a:ext cx="3144993" cy="176905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9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781095168"/>
              </p:ext>
            </p:extLst>
          </p:nvPr>
        </p:nvGraphicFramePr>
        <p:xfrm>
          <a:off x="107519" y="2636912"/>
          <a:ext cx="720078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93804" y="2492896"/>
            <a:ext cx="1368152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1589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7496" y="41224"/>
            <a:ext cx="7749008" cy="7078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Лизинговые платежи по приобретенным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в 2015 году 60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автобусам, работающим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на газомоторном топливе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Содержимое 8" descr="слайд 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9692" y="1268760"/>
            <a:ext cx="5544616" cy="377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95536" y="5373216"/>
            <a:ext cx="8276490" cy="737176"/>
          </a:xfrm>
          <a:prstGeom prst="rect">
            <a:avLst/>
          </a:prstGeom>
        </p:spPr>
        <p:txBody>
          <a:bodyPr vert="horz" lIns="91396" tIns="45700" rIns="91396" bIns="45700" rtlCol="0" anchor="t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200" b="1">
                <a:solidFill>
                  <a:srgbClr val="3F007E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indent="448721" algn="just" defTabSz="913967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ООО «НООТ» заключен МК на приобретение 60 </a:t>
            </a:r>
            <a:r>
              <a:rPr lang="ru-RU" sz="15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низкопольных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автобусов</a:t>
            </a:r>
          </a:p>
          <a:p>
            <a:pPr indent="449050" algn="just" defTabSz="913967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сумму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714 079,0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руб. </a:t>
            </a:r>
          </a:p>
          <a:p>
            <a:pPr indent="449050" algn="just" defTabSz="913967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одного автобуса с учётом лизинговых платежей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11 901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руб.</a:t>
            </a:r>
          </a:p>
          <a:p>
            <a:pPr indent="449050" algn="just" defTabSz="913967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Лизинговые платежи на </a:t>
            </a:r>
            <a:r>
              <a:rPr lang="ru-RU" sz="15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5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5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97 032,0  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руб.</a:t>
            </a:r>
          </a:p>
          <a:p>
            <a:pPr algn="r" defTabSz="913967"/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 defTabSz="913967"/>
            <a:r>
              <a:rPr lang="ru-RU" sz="1500" b="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80" tIns="45692" rIns="91380" bIns="4569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80" tIns="45692" rIns="91380" bIns="4569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9592" y="5552811"/>
            <a:ext cx="8122426" cy="633689"/>
          </a:xfrm>
          <a:prstGeom prst="rect">
            <a:avLst/>
          </a:prstGeom>
        </p:spPr>
        <p:txBody>
          <a:bodyPr vert="horz" lIns="91431" tIns="45716" rIns="91431" bIns="45716" rtlCol="0" anchor="t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200" b="1">
                <a:solidFill>
                  <a:srgbClr val="3F007E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ru-RU" sz="1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9044" y="5229200"/>
            <a:ext cx="63859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 МК с ПАО «</a:t>
            </a:r>
            <a:r>
              <a:rPr lang="ru-RU" sz="15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ТрансФин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-М» на сумму – 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377 496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руб.,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том числе на 2019 год – </a:t>
            </a:r>
            <a:r>
              <a:rPr lang="ru-RU" sz="1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74 718  </a:t>
            </a:r>
            <a:r>
              <a:rPr lang="ru-RU" sz="15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руб.</a:t>
            </a:r>
            <a:endParaRPr lang="ru-RU" sz="1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80" tIns="45692" rIns="91380" bIns="4569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30" descr="http://www.eurasia.uitp.org/sites/default/files/bkm%20toliat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3165" y="1268760"/>
            <a:ext cx="5797671" cy="377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F81B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80" tIns="45692" rIns="91380" bIns="4569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496" y="41224"/>
            <a:ext cx="7749008" cy="70784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Лизинговые платежи по приобретенным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2017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году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40 троллейбусам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764704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98072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38" y="2642137"/>
            <a:ext cx="8470201" cy="1323358"/>
          </a:xfrm>
          <a:prstGeom prst="rect">
            <a:avLst/>
          </a:prstGeom>
          <a:noFill/>
        </p:spPr>
        <p:txBody>
          <a:bodyPr wrap="square" lIns="91356" tIns="45680" rIns="91356" bIns="45680" rtlCol="0">
            <a:spAutoFit/>
          </a:bodyPr>
          <a:lstStyle/>
          <a:p>
            <a:pPr algn="ctr" defTabSz="913535"/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 defTabSz="913535"/>
            <a:r>
              <a:rPr lang="ru-RU" sz="4000" b="1" smtClean="0">
                <a:solidFill>
                  <a:srgbClr val="376092"/>
                </a:solidFill>
                <a:latin typeface="Georgia" panose="02040502050405020303" pitchFamily="18" charset="0"/>
              </a:rPr>
              <a:t>ЗА ВНИМАНИЕ</a:t>
            </a:r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9329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764715"/>
            <a:ext cx="9147302" cy="147717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МОДЕРНИЗАЦИЯ И РАЗВИТИЕ ДОРОГ </a:t>
            </a:r>
            <a:b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</a:t>
            </a:r>
            <a:endParaRPr lang="ru-RU" sz="3000" b="1" dirty="0">
              <a:solidFill>
                <a:srgbClr val="8F40D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32658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276880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" y="0"/>
            <a:ext cx="9158737" cy="6858010"/>
          </a:xfrm>
          <a:prstGeom prst="rect">
            <a:avLst/>
          </a:prstGeom>
          <a:solidFill>
            <a:srgbClr val="FF99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15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490948809"/>
              </p:ext>
            </p:extLst>
          </p:nvPr>
        </p:nvGraphicFramePr>
        <p:xfrm>
          <a:off x="1036849" y="2657600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40156" y="2852946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8F4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8F4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0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FF99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75" y="44624"/>
            <a:ext cx="8368251" cy="830843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  <a:latin typeface="Georgia" panose="02040502050405020303" pitchFamily="18" charset="0"/>
              </a:rPr>
              <a:t>Утверждено финансирование в сумме </a:t>
            </a:r>
          </a:p>
          <a:p>
            <a:pPr algn="ctr"/>
            <a:r>
              <a:rPr lang="ru-RU" sz="2400" b="1" dirty="0" smtClean="0">
                <a:solidFill>
                  <a:srgbClr val="9933FF"/>
                </a:solidFill>
                <a:latin typeface="Georgia" panose="02040502050405020303" pitchFamily="18" charset="0"/>
              </a:rPr>
              <a:t>4 913 тыс. руб. на следующие мероприятия:</a:t>
            </a:r>
            <a:endParaRPr lang="ru-RU" sz="2400" b="1" dirty="0">
              <a:solidFill>
                <a:srgbClr val="3F007E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90" y="260648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852602"/>
              </p:ext>
            </p:extLst>
          </p:nvPr>
        </p:nvGraphicFramePr>
        <p:xfrm>
          <a:off x="65976" y="980728"/>
          <a:ext cx="9012048" cy="5928360"/>
        </p:xfrm>
        <a:graphic>
          <a:graphicData uri="http://schemas.openxmlformats.org/drawingml/2006/table">
            <a:tbl>
              <a:tblPr firstRow="1" firstCol="1" bandRow="1">
                <a:solidFill>
                  <a:srgbClr val="FFCCFF"/>
                </a:solidFill>
                <a:tableStyleId>{5C22544A-7EE6-4342-B048-85BDC9FD1C3A}</a:tableStyleId>
              </a:tblPr>
              <a:tblGrid>
                <a:gridCol w="6336704"/>
                <a:gridCol w="1368152"/>
                <a:gridCol w="1307192"/>
              </a:tblGrid>
              <a:tr h="350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проекта «Строительств автодороги по ул. Механизаторов от ул. Громовой до ул. Л.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Чайкиной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133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 строительство магистральной улицы общегородского значения регулируемого движения ул. Офицерской от Южное шоссе до ул. Ворошилова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95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реконструкции кольцевых транспортных развязок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Проектирован</a:t>
                      </a:r>
                      <a:r>
                        <a:rPr lang="ru-RU" sz="14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ие строительства местного проезда по ул. Тополиная и по ул. Спортивная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11 213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дворовых территорий многоквартирных домов и проездов к дворовым территориям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880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капитальный ремонт автомобильных дорог местного значения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заключение по результатам проведения лабораторных испытаний асфальтобетонных покрытий проезжей части автодорог и тротуаров на объектах ремонта дорог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37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на</a:t>
                      </a:r>
                      <a:r>
                        <a:rPr lang="ru-RU" sz="14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объектах по капитальному ремонту дорог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3 239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433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на объекте: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 строительство магистральной улицы общегородского значения регулируемого движения ул. Офицерской от Южное шоссе до ул. Ворошилова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013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строительству УДС в </a:t>
                      </a:r>
                      <a:r>
                        <a:rPr lang="ru-RU" sz="1400" b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«Тимофеевка-2»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76 390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22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бортового камня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43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«картами» верхнего слоя дорожного покрытия Борковского проезда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43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Диагностика автодорог</a:t>
                      </a:r>
                      <a:endParaRPr lang="ru-RU" sz="14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7 235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6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" y="11"/>
            <a:ext cx="9158737" cy="685799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052744"/>
            <a:ext cx="8856983" cy="107706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</a:t>
            </a:r>
            <a:endParaRPr lang="ru-RU" sz="32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69269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2204874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093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322413583"/>
              </p:ext>
            </p:extLst>
          </p:nvPr>
        </p:nvGraphicFramePr>
        <p:xfrm>
          <a:off x="1410973" y="2602788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79527" y="2726123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6786" y="6330600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30" y="112840"/>
            <a:ext cx="8391741" cy="75697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Устройство, в том числе проектирование устройства </a:t>
            </a:r>
            <a:r>
              <a:rPr lang="ru-RU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линий наружного электроосвещения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087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n.zers-group.ru/dl_images/udb_photos/udb2-rec516-fiel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205" y="1214178"/>
            <a:ext cx="3413178" cy="228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demidova.mn\Рабочий стол\Для презентации\Безопасность\Освещение\IMAG3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257767"/>
            <a:ext cx="3425142" cy="504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66798" y="3584433"/>
            <a:ext cx="5502894" cy="275136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7 886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6 034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80 106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Предложено ДФ (утверждено) –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</p:spTree>
    <p:extLst>
      <p:ext uri="{BB962C8B-B14F-4D97-AF65-F5344CB8AC3E}">
        <p14:creationId xmlns:p14="http://schemas.microsoft.com/office/powerpoint/2010/main" xmlns="" val="1229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14458</TotalTime>
  <Words>2461</Words>
  <Application>Microsoft Office PowerPoint</Application>
  <PresentationFormat>Экран (4:3)</PresentationFormat>
  <Paragraphs>475</Paragraphs>
  <Slides>42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Процесс 19: 16 x 9</vt:lpstr>
      <vt:lpstr>2_Тема Office</vt:lpstr>
      <vt:lpstr>3_Тема Office</vt:lpstr>
      <vt:lpstr>4_Тема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- светофорных объектов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«ЦОДД ГОТ»</dc:title>
  <dc:creator>SECDIRECTOR</dc:creator>
  <cp:lastModifiedBy>demidova.man</cp:lastModifiedBy>
  <cp:revision>675</cp:revision>
  <cp:lastPrinted>2018-09-19T11:05:35Z</cp:lastPrinted>
  <dcterms:created xsi:type="dcterms:W3CDTF">2014-06-05T04:32:32Z</dcterms:created>
  <dcterms:modified xsi:type="dcterms:W3CDTF">2018-09-20T04:32:05Z</dcterms:modified>
</cp:coreProperties>
</file>