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9"/>
  </p:notesMasterIdLst>
  <p:sldIdLst>
    <p:sldId id="597" r:id="rId2"/>
    <p:sldId id="622" r:id="rId3"/>
    <p:sldId id="601" r:id="rId4"/>
    <p:sldId id="605" r:id="rId5"/>
    <p:sldId id="565" r:id="rId6"/>
    <p:sldId id="613" r:id="rId7"/>
    <p:sldId id="620" r:id="rId8"/>
    <p:sldId id="615" r:id="rId9"/>
    <p:sldId id="617" r:id="rId10"/>
    <p:sldId id="618" r:id="rId11"/>
    <p:sldId id="608" r:id="rId12"/>
    <p:sldId id="603" r:id="rId13"/>
    <p:sldId id="610" r:id="rId14"/>
    <p:sldId id="606" r:id="rId15"/>
    <p:sldId id="616" r:id="rId16"/>
    <p:sldId id="611" r:id="rId17"/>
    <p:sldId id="520" r:id="rId18"/>
  </p:sldIdLst>
  <p:sldSz cx="9144000" cy="6858000" type="screen4x3"/>
  <p:notesSz cx="6759575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CCC"/>
    <a:srgbClr val="CC3300"/>
    <a:srgbClr val="FFCC00"/>
    <a:srgbClr val="BB4211"/>
    <a:srgbClr val="FFFF66"/>
    <a:srgbClr val="996600"/>
    <a:srgbClr val="CC9900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12" autoAdjust="0"/>
    <p:restoredTop sz="93949" autoAdjust="0"/>
  </p:normalViewPr>
  <p:slideViewPr>
    <p:cSldViewPr>
      <p:cViewPr varScale="1">
        <p:scale>
          <a:sx n="75" d="100"/>
          <a:sy n="75" d="100"/>
        </p:scale>
        <p:origin x="13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24"/>
    </p:cViewPr>
  </p:sorterViewPr>
  <p:notesViewPr>
    <p:cSldViewPr>
      <p:cViewPr varScale="1">
        <p:scale>
          <a:sx n="66" d="100"/>
          <a:sy n="66" d="100"/>
        </p:scale>
        <p:origin x="-1992" y="-114"/>
      </p:cViewPr>
      <p:guideLst>
        <p:guide orient="horz" pos="3108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862" y="0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89F6-FFE0-4FF1-832A-ADFFD3E85C21}" type="datetimeFigureOut">
              <a:rPr lang="ru-RU" smtClean="0"/>
              <a:pPr/>
              <a:t>21.08.2016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958" y="4687253"/>
            <a:ext cx="540766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862" y="9372792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AAB25-8B88-4444-9293-FD049E4129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00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consultantplus://offline/ref=C7668DE5705ED25BD7D37A714A610ADBCCBCE0891E91001924D309A1BECE017A2CC09B70F9E59CDCaBKDE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00200" y="457200"/>
            <a:ext cx="6553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kk-KZ" altLang="ru-RU" sz="24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684213" y="1346200"/>
            <a:ext cx="7559675" cy="453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9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0000F2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870450" y="4581525"/>
            <a:ext cx="25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116013" y="476250"/>
            <a:ext cx="7488237" cy="173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1403350" y="4365625"/>
            <a:ext cx="669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hlink"/>
                </a:solidFill>
              </a:rPr>
              <a:t>                                     </a:t>
            </a:r>
            <a:endParaRPr lang="ru-RU" altLang="ru-RU" sz="2000" b="1" dirty="0">
              <a:solidFill>
                <a:srgbClr val="2E2EF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6588" y="188913"/>
            <a:ext cx="6337300" cy="83026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400" dirty="0">
              <a:solidFill>
                <a:srgbClr val="2E2EF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400" b="1" dirty="0">
              <a:solidFill>
                <a:srgbClr val="2E2EF4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400" b="1" dirty="0">
              <a:solidFill>
                <a:srgbClr val="2E2EF4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>
              <a:solidFill>
                <a:srgbClr val="2E2EF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152" name="Picture 10" descr="http://avtosreda.ru/images/news/2010/7222/2_03.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99578"/>
            <a:ext cx="80645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2"/>
          <p:cNvSpPr txBox="1">
            <a:spLocks noChangeArrowheads="1"/>
          </p:cNvSpPr>
          <p:nvPr/>
        </p:nvSpPr>
        <p:spPr bwMode="auto">
          <a:xfrm>
            <a:off x="827584" y="1742445"/>
            <a:ext cx="7704138" cy="1221417"/>
          </a:xfrm>
          <a:prstGeom prst="rect">
            <a:avLst/>
          </a:prstGeom>
          <a:noFill/>
          <a:ln w="9525">
            <a:solidFill>
              <a:srgbClr val="B3B6B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/>
              <a:t>Внедрение профессиональных </a:t>
            </a:r>
            <a:r>
              <a:rPr lang="ru-RU" sz="2400" b="1" dirty="0" smtClean="0"/>
              <a:t>стандартов»</a:t>
            </a:r>
            <a:endParaRPr lang="ru-RU" sz="2400" dirty="0"/>
          </a:p>
          <a:p>
            <a:pPr algn="ctr"/>
            <a:r>
              <a:rPr lang="ru-RU" sz="2000" b="1" dirty="0"/>
              <a:t> 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39750" y="544989"/>
            <a:ext cx="8064500" cy="108585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МЭРИЯ  ГОРОДСКОГО  ОКРУГА  ТОЛЬЯТТИ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Управление муниципальной службы и кадровой политики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53393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1" y="980728"/>
          <a:ext cx="7560839" cy="4752528"/>
        </p:xfrm>
        <a:graphic>
          <a:graphicData uri="http://schemas.openxmlformats.org/drawingml/2006/table">
            <a:tbl>
              <a:tblPr/>
              <a:tblGrid>
                <a:gridCol w="304348"/>
                <a:gridCol w="1602633"/>
                <a:gridCol w="1089139"/>
                <a:gridCol w="2495451"/>
                <a:gridCol w="1092100"/>
                <a:gridCol w="977168"/>
              </a:tblGrid>
              <a:tr h="1174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2952" marR="42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профессионального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стандарта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2952" marR="42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Наименование базовой группы, должности (профессии)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или специальности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2952" marR="42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Квалификация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2952" marR="42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Квалификация в должностных инструкциях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2952" marR="42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Сотрудники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2952" marR="42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2952" marR="42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Приказ Минтруда России от 04.08.2014 N 524н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"Специалист в области охраны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труда"</a:t>
                      </a:r>
                    </a:p>
                  </a:txBody>
                  <a:tcPr marL="42952" marR="42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 Специалист по охране труда</a:t>
                      </a:r>
                    </a:p>
                  </a:txBody>
                  <a:tcPr marL="42952" marR="42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пункт 3.1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u="sng">
                          <a:latin typeface="Times New Roman"/>
                          <a:ea typeface="Times New Roman"/>
                        </a:rPr>
                        <a:t>Требования к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u="sng">
                          <a:latin typeface="Times New Roman"/>
                          <a:ea typeface="Times New Roman"/>
                        </a:rPr>
                        <a:t>образованию и обучению :</a:t>
                      </a:r>
                      <a:r>
                        <a:rPr lang="ru-RU" sz="800">
                          <a:latin typeface="Times New Roman"/>
                          <a:ea typeface="Times New Roman"/>
                        </a:rPr>
                        <a:t> Высшее образование по направлению подготовки "Техносферная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безопасность" или соответствующим ему направлениям подготовки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(специальностям) по обеспечению безопасности производственной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деятельности либо высшее образование и дополнительное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профессиональное образование (профессиональная переподготовка) 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области охраны труда либо среднее образование и дополнительное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профессиональное образование (профессиональная переподготовка) 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области охраны труда.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u="sng">
                          <a:latin typeface="Times New Roman"/>
                          <a:ea typeface="Times New Roman"/>
                        </a:rPr>
                        <a:t>Требования к опыту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i="1" u="sng">
                          <a:latin typeface="Times New Roman"/>
                          <a:ea typeface="Times New Roman"/>
                        </a:rPr>
                        <a:t>практической работы:</a:t>
                      </a:r>
                      <a:r>
                        <a:rPr lang="ru-RU" sz="800">
                          <a:latin typeface="Times New Roman"/>
                          <a:ea typeface="Times New Roman"/>
                        </a:rPr>
                        <a:t> Без предъявления требований к опыту практической работы, а при наличии среднего профессионального образования стаж работы 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области охраны труда не менее 3 лет.</a:t>
                      </a:r>
                    </a:p>
                  </a:txBody>
                  <a:tcPr marL="42952" marR="42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Без предъявления требований к опыту практической работы/</a:t>
                      </a:r>
                    </a:p>
                  </a:txBody>
                  <a:tcPr marL="42952" marR="42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1.Иванова Т.И.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Times New Roman"/>
                          <a:ea typeface="Times New Roman"/>
                        </a:rPr>
                        <a:t>Высшее профессиональное, Учитель истории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2952" marR="42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16552"/>
              </p:ext>
            </p:extLst>
          </p:nvPr>
        </p:nvGraphicFramePr>
        <p:xfrm>
          <a:off x="251520" y="980728"/>
          <a:ext cx="8712968" cy="5500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56"/>
                <a:gridCol w="4438196"/>
                <a:gridCol w="1728192"/>
                <a:gridCol w="2016224"/>
              </a:tblGrid>
              <a:tr h="574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Профстандарты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внедрения в мэрии городского</a:t>
                      </a:r>
                      <a:r>
                        <a:rPr lang="ru-RU" sz="1200" b="1" kern="5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 Тольятти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РФ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структурного органа мэрии</a:t>
                      </a:r>
                    </a:p>
                  </a:txBody>
                  <a:tcPr marL="68580" marR="68580" marT="0" marB="0"/>
                </a:tc>
              </a:tr>
              <a:tr h="352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управлению персоналом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691 </a:t>
                      </a:r>
                      <a:r>
                        <a:rPr lang="ru-RU" sz="1200" b="1" kern="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от 06.102015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УМСиКП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Градостроитель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110н от 04.04.2016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ДГД</a:t>
                      </a:r>
                    </a:p>
                  </a:txBody>
                  <a:tcPr marL="68580" marR="68580" marT="0" marB="0"/>
                </a:tc>
              </a:tr>
              <a:tr h="705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организационному и документационному обеспечению управления организацией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276н от 06.05.2015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подразделения мэрии</a:t>
                      </a:r>
                    </a:p>
                  </a:txBody>
                  <a:tcPr marL="68580" marR="68580" marT="0" marB="0"/>
                </a:tc>
              </a:tr>
              <a:tr h="4705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органа опеки и попечительства в отношении несовершеннолетних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680н от 18.11.2013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ДСО</a:t>
                      </a:r>
                    </a:p>
                  </a:txBody>
                  <a:tcPr marL="68580" marR="68580" marT="0" marB="0"/>
                </a:tc>
              </a:tr>
              <a:tr h="235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1061н от 22.12.2014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Бухгалтерия, ДСО </a:t>
                      </a:r>
                    </a:p>
                  </a:txBody>
                  <a:tcPr marL="68580" marR="68580" marT="0" marB="0"/>
                </a:tc>
              </a:tr>
              <a:tr h="352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информационным системам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896н от 18.11.2014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ДГД</a:t>
                      </a:r>
                    </a:p>
                  </a:txBody>
                  <a:tcPr marL="68580" marR="68580" marT="0" marB="0"/>
                </a:tc>
              </a:tr>
              <a:tr h="385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эксплуатации и обслуживанию многоквартирного дома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238н от 11.04.2014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ДГХ</a:t>
                      </a:r>
                    </a:p>
                  </a:txBody>
                  <a:tcPr marL="68580" marR="68580" marT="0" marB="0"/>
                </a:tc>
              </a:tr>
              <a:tr h="470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вопросам благоустройства и озеленения территорий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1159н от 28.12.2015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Комсомольского района</a:t>
                      </a:r>
                    </a:p>
                  </a:txBody>
                  <a:tcPr marL="68580" marR="68580" marT="0" marB="0"/>
                </a:tc>
              </a:tr>
              <a:tr h="584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управлению жилищным фондом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233н от 11.04.2014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Автозаводского, Центрального,  Комсомольского районов</a:t>
                      </a:r>
                    </a:p>
                  </a:txBody>
                  <a:tcPr marL="68580" marR="68580" marT="0" marB="0"/>
                </a:tc>
              </a:tr>
              <a:tr h="353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 (подразделения организации), осуществляющей деятельность в области физической культуры и спорта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798н от 29.10.2015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УФКиС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9304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741982"/>
              </p:ext>
            </p:extLst>
          </p:nvPr>
        </p:nvGraphicFramePr>
        <p:xfrm>
          <a:off x="395536" y="980728"/>
          <a:ext cx="8352928" cy="414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31705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ВНЕДРЕНИЕ   ПРОФСТАНДАРТОВ   ПОВЛИЯЮТ  НА: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6" marB="45706"/>
                </a:tc>
              </a:tr>
              <a:tr h="255979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кадровой политики и управление персоналом</a:t>
                      </a: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Предметное определение трудовых функций работников в должностных инструкциях</a:t>
                      </a: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Точную оценку потребности в профессиональной подготовке кадров</a:t>
                      </a: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Целенаправленное планирование аттестации работников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6" marB="45706"/>
                </a:tc>
              </a:tr>
            </a:tbl>
          </a:graphicData>
        </a:graphic>
      </p:graphicFrame>
      <p:pic>
        <p:nvPicPr>
          <p:cNvPr id="4" name="Picture 2" descr="http://im1-tub-ru.yandex.net/i?id=31e93177a1c920022fab27e05288ccb7-3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114657"/>
            <a:ext cx="1643074" cy="1600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6571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919492"/>
              </p:ext>
            </p:extLst>
          </p:nvPr>
        </p:nvGraphicFramePr>
        <p:xfrm>
          <a:off x="395536" y="764704"/>
          <a:ext cx="8064896" cy="476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38456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АТТЕСТАЦИЯ РАБОТНИКОВ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6" marB="45706"/>
                </a:tc>
              </a:tr>
              <a:tr h="4369316"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Работодатель вправе принять локальный нормативный акт о порядке проведения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аттестации работников (статья 8 ТК РФ)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положении о порядке проведении аттестации должно быть предусмотрено: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основания, условия, порядок и периодичность проведения аттестации;</a:t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состав аттестационной комиссии и порядок ее создания;</a:t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категории аттестуемых работников и тех, кто не подлежит аттестации;</a:t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критерии оценки, определяющие успешное прохождение работником аттестации;</a:t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виды решений, принимаемых по результатам аттестации, и порядок их принятия;</a:t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иные положения, способствующие эффективному проведению аттестации.</a:t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Образцом для разработки положения по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проведению аттестации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может служить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Положение о проведении аттестации государственных гражданских служащих Российской Федерации, утвержденное Указом Президента РФ от 01.02.2005 N 110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6" marB="45706"/>
                </a:tc>
              </a:tr>
            </a:tbl>
          </a:graphicData>
        </a:graphic>
      </p:graphicFrame>
      <p:pic>
        <p:nvPicPr>
          <p:cNvPr id="4" name="Picture 2" descr="Северо-Западный региональный Центр Охраны Труда, АНО ДПО. Великий Новгород Сделки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615432"/>
            <a:ext cx="2231226" cy="1242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65048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6071319" cy="485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Программа прединкуб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085184"/>
            <a:ext cx="2592288" cy="16201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22310"/>
            <a:ext cx="7200800" cy="534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620688"/>
            <a:ext cx="7067127" cy="4364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1282727207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7"/>
            <a:ext cx="1853715" cy="177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321658"/>
              </p:ext>
            </p:extLst>
          </p:nvPr>
        </p:nvGraphicFramePr>
        <p:xfrm>
          <a:off x="2033227" y="908720"/>
          <a:ext cx="60960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6653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АДМИНИСТРАТИВНАЯ ОТВЕТСТВЕННОСТЬ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8717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нарушение трудового законодательства виновные</a:t>
                      </a:r>
                      <a:r>
                        <a:rPr lang="ru-RU" sz="1800" b="1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 могут  быть привлечены к административной ответственности в виде штрафа (</a:t>
                      </a:r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1 статьи 5.27 КоАП РФ):</a:t>
                      </a: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-для должностных лиц</a:t>
                      </a:r>
                      <a:r>
                        <a:rPr lang="ru-RU" sz="1800" b="1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1 000 до 5 000 руб.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800" b="1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-для юридических лиц - о</a:t>
                      </a:r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30 000 до 50 000 руб.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sz="1800" b="1" dirty="0" smtClean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ненадлежащее оформление трудового договора  виновные</a:t>
                      </a:r>
                      <a:r>
                        <a:rPr lang="ru-RU" sz="1800" b="1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 могут  быть привлечены к административной ответственности в виде штрафа (</a:t>
                      </a:r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3 статьи 5.27 КоАП РФ):</a:t>
                      </a: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-для должностных лиц</a:t>
                      </a:r>
                      <a:r>
                        <a:rPr lang="ru-RU" sz="1800" b="1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10 000 до 20 000 руб.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800" b="1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-для юридических лиц - о</a:t>
                      </a:r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50 000 до 100 000 руб.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1317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564904"/>
            <a:ext cx="89644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7220000"/>
              </a:lightRig>
            </a:scene3d>
            <a:sp3d extrusionH="25400" contourW="12700" prstMaterial="softEdge">
              <a:bevelT prst="angle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8000" b="1" i="0" u="none" strike="noStrike" kern="2000" cap="none" spc="600" normalizeH="0" noProof="0" dirty="0" smtClean="0">
                <a:ln w="38100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801688"/>
            <a:ext cx="8763000" cy="2411288"/>
          </a:xfrm>
        </p:spPr>
        <p:txBody>
          <a:bodyPr>
            <a:normAutofit fontScale="925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Государство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дает ясный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сигнал, что стандарты будут внедрены на практике … Профстандарты, в первую очередь, должны стать обязательными для государственных организаций и компаний с государственным участием, для бюджетных учреждений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	Президент Российской Федерации 					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В.В.Путин,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декабрь 2013 года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960"/>
            <a:ext cx="5162550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148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275057"/>
              </p:ext>
            </p:extLst>
          </p:nvPr>
        </p:nvGraphicFramePr>
        <p:xfrm>
          <a:off x="683568" y="764704"/>
          <a:ext cx="7931224" cy="524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224"/>
              </a:tblGrid>
              <a:tr h="7314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НОРМАТИВНАЯ  ПРАВОВАЯ  БАЗА</a:t>
                      </a:r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3" marB="45703"/>
                </a:tc>
              </a:tr>
              <a:tr h="8527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 Президента Российской Федерации от 07.05.2012 № 597 «О мероприятиях по реализации государственной социальной политики»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7" marB="45707"/>
                </a:tc>
              </a:tr>
              <a:tr h="1008112">
                <a:tc>
                  <a:txBody>
                    <a:bodyPr/>
                    <a:lstStyle/>
                    <a:p>
                      <a:pPr marL="0" indent="0" algn="just" ea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 Российской Федерации от 22.01.2013 № 23 «О Правилах разработки, утверждения и применения профессиональных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стандартов»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7" marB="45707"/>
                </a:tc>
              </a:tr>
              <a:tr h="3047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02.05.2015 № 122-ФЗ «О внесении изменений в Трудовой кодекс Российской Федерации и статьи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 и 73 Федерального закона «Об образовании в Российской Федерации»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7" marB="45707"/>
                </a:tc>
              </a:tr>
              <a:tr h="3047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Российской Федерации от 27.06.2016 № 584 «Об особенностях применения профессиональных стандартов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 требований обязательных к применению государственными внебюджетными фондами Российской Федерации,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государственными и муниципальными учреждениями, государственными и муниципальными унитарными предприятиями, …»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7" marB="4570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5930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00637"/>
              </p:ext>
            </p:extLst>
          </p:nvPr>
        </p:nvGraphicFramePr>
        <p:xfrm>
          <a:off x="2699792" y="4653136"/>
          <a:ext cx="60960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152128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 1 июля 2016 года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профстандарты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обязательны для применения работодателями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Юридические услуги - от профессионалов в разделе Услуги Юридиче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898994"/>
            <a:ext cx="2052692" cy="150188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01042"/>
              </p:ext>
            </p:extLst>
          </p:nvPr>
        </p:nvGraphicFramePr>
        <p:xfrm>
          <a:off x="456434" y="1179650"/>
          <a:ext cx="6600056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0056"/>
              </a:tblGrid>
              <a:tr h="4155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Статья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195.1 Трудового кодекса Российской Федерации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462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Профессиональный стандарт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это характеристика квалификации, необходимой работнику для осуществления определенного вида профессиональной деятельности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2161" y="755472"/>
            <a:ext cx="8206432" cy="720080"/>
          </a:xfrm>
        </p:spPr>
        <p:txBody>
          <a:bodyPr anchor="t">
            <a:noAutofit/>
            <a:scene3d>
              <a:camera prst="orthographicFront"/>
              <a:lightRig rig="threePt" dir="t"/>
            </a:scene3d>
            <a:sp3d extrusionH="57150">
              <a:bevelT/>
            </a:sp3d>
          </a:bodyPr>
          <a:lstStyle/>
          <a:p>
            <a:pPr algn="ctr"/>
            <a:r>
              <a:rPr lang="ru-RU" sz="2400" b="1" kern="2000" spc="300" dirty="0">
                <a:ln w="63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профессиональных стандартов</a:t>
            </a:r>
            <a:endParaRPr lang="ru-RU" sz="2400" b="1" dirty="0">
              <a:ln w="63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2481" y="1340768"/>
            <a:ext cx="7105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http://profstandart.rosmintrud.ru/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4700" t="14765" r="6197" b="7475"/>
          <a:stretch>
            <a:fillRect/>
          </a:stretch>
        </p:blipFill>
        <p:spPr bwMode="auto">
          <a:xfrm>
            <a:off x="0" y="1987099"/>
            <a:ext cx="9190002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1287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67544" y="548680"/>
          <a:ext cx="8352928" cy="4078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3498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ВНЕДРЕНИЯ ПРОФСТАНДАРТОВ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6" marB="45706"/>
                </a:tc>
              </a:tr>
              <a:tr h="368260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рабочей группы по внедрению профстандартов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реестра профстандартов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штатного расписания 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соответствие </a:t>
                      </a:r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профстандартам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профстандартов планируемых к внедрению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Приведение в соответствие штатное расписание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Внесение изменений в должностные инструкции, а также локальные нормативные акты по порядку проведения аттестации на соответствие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соглашения к трудовому договору работника,  внесение записи в трудовую книжку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ттестации работников не соответствующих требованиям профстандарта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необходимости профессиональной подготовки (переподготовки) работников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Направление работника на переподготовку или повышение квалификации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06" marB="45706"/>
                </a:tc>
              </a:tr>
            </a:tbl>
          </a:graphicData>
        </a:graphic>
      </p:graphicFrame>
      <p:pic>
        <p:nvPicPr>
          <p:cNvPr id="4" name="Picture 2" descr="Северо-Западный региональный Центр Охраны Труда, АНО ДПО. Великий Новгород Сделки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013176"/>
            <a:ext cx="2231226" cy="1242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96532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835400" cy="5111750"/>
          </a:xfrm>
          <a:prstGeom prst="rect">
            <a:avLst/>
          </a:prstGeom>
          <a:noFill/>
          <a:ln w="9525">
            <a:solidFill>
              <a:srgbClr val="639729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44008" y="980728"/>
            <a:ext cx="403212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prst="angle"/>
            </a:sp3d>
          </a:bodyPr>
          <a:lstStyle/>
          <a:p>
            <a:pPr algn="ctr" eaLnBrk="1" hangingPunct="1"/>
            <a:r>
              <a:rPr lang="ru-RU" alt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РАЗДЕЛЫ   ПРОФСТАНДАРТА</a:t>
            </a:r>
            <a:endParaRPr lang="ru-RU" alt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endParaRPr lang="ru-RU" altLang="ru-RU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Раздел</a:t>
            </a:r>
            <a:r>
              <a:rPr lang="en-US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</a:t>
            </a:r>
            <a:r>
              <a: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Общие сведения.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Раздел</a:t>
            </a:r>
            <a:r>
              <a:rPr lang="en-US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II</a:t>
            </a:r>
            <a:r>
              <a: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Описание трудовых функций, входящих в профессиональный стандарт (функциональная карта вида профессиональной деятельности).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 Раздел </a:t>
            </a:r>
            <a:r>
              <a:rPr lang="en-US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Характеристика обобщенных трудовых функций.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Раздел</a:t>
            </a:r>
            <a:r>
              <a:rPr lang="en-US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IV.</a:t>
            </a:r>
            <a:r>
              <a: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Сведения об организациях - разработчиках профессионального стандарта.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95922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43406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000000"/>
      </a:dk1>
      <a:lt1>
        <a:srgbClr val="FFFFFF"/>
      </a:lt1>
      <a:dk2>
        <a:srgbClr val="0066FF"/>
      </a:dk2>
      <a:lt2>
        <a:srgbClr val="FFFFFF"/>
      </a:lt2>
      <a:accent1>
        <a:srgbClr val="004CBF"/>
      </a:accent1>
      <a:accent2>
        <a:srgbClr val="000044"/>
      </a:accent2>
      <a:accent3>
        <a:srgbClr val="AAB8FF"/>
      </a:accent3>
      <a:accent4>
        <a:srgbClr val="DADADA"/>
      </a:accent4>
      <a:accent5>
        <a:srgbClr val="FFFFFF"/>
      </a:accent5>
      <a:accent6>
        <a:srgbClr val="00003D"/>
      </a:accent6>
      <a:hlink>
        <a:srgbClr val="00255F"/>
      </a:hlink>
      <a:folHlink>
        <a:srgbClr val="00388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15555</TotalTime>
  <Words>812</Words>
  <Application>Microsoft Office PowerPoint</Application>
  <PresentationFormat>Экран (4:3)</PresentationFormat>
  <Paragraphs>142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Impact</vt:lpstr>
      <vt:lpstr>Tahoma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Реестр профессиональных стандартов</vt:lpstr>
      <vt:lpstr>  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Шабашов</cp:lastModifiedBy>
  <cp:revision>1703</cp:revision>
  <dcterms:modified xsi:type="dcterms:W3CDTF">2016-08-21T16:03:51Z</dcterms:modified>
</cp:coreProperties>
</file>