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73" r:id="rId4"/>
    <p:sldId id="274" r:id="rId5"/>
    <p:sldId id="275" r:id="rId6"/>
    <p:sldId id="276" r:id="rId7"/>
    <p:sldId id="277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24A3DB"/>
    <a:srgbClr val="FFDE16"/>
    <a:srgbClr val="4BACC6"/>
    <a:srgbClr val="9BBB59"/>
    <a:srgbClr val="4D3B62"/>
    <a:srgbClr val="276A7C"/>
    <a:srgbClr val="B65708"/>
    <a:srgbClr val="8064A2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4" autoAdjust="0"/>
  </p:normalViewPr>
  <p:slideViewPr>
    <p:cSldViewPr showGuide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2021</a:t>
            </a:r>
            <a:endParaRPr lang="ru-RU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45382644608605699"/>
          <c:y val="3.0598006081789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0946269699444131"/>
          <c:y val="0.12922606640548717"/>
          <c:w val="0.63242710180755846"/>
          <c:h val="0.701264731201651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16-49BB-942B-31C56792DCF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317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16-49BB-942B-31C56792DCF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317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16-49BB-942B-31C56792DC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тяж.</c:v>
                </c:pt>
                <c:pt idx="1">
                  <c:v>смерт.</c:v>
                </c:pt>
                <c:pt idx="2">
                  <c:v>груп.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216-49BB-942B-31C56792DC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 w="317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5156761765259285"/>
          <c:y val="3.3952007269451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873365203654452"/>
          <c:y val="0.14217826497630651"/>
          <c:w val="0.57598458065468927"/>
          <c:h val="0.6664389150821200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D5-4F5F-BC46-50E9EF0B614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317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D5-4F5F-BC46-50E9EF0B614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3175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BD5-4F5F-BC46-50E9EF0B61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тяж.</c:v>
                </c:pt>
                <c:pt idx="1">
                  <c:v>смерт.</c:v>
                </c:pt>
                <c:pt idx="2">
                  <c:v>груп.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BD5-4F5F-BC46-50E9EF0B61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 w="3175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4480810541239378"/>
          <c:y val="0.1370445775370803"/>
          <c:w val="0.69944517752768731"/>
          <c:h val="0.640130011329581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4A-4F5B-9DA7-99174A0956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4A-4F5B-9DA7-99174A0956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24A-4F5B-9DA7-99174A0956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24A-4F5B-9DA7-99174A0956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24A-4F5B-9DA7-99174A0956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24A-4F5B-9DA7-99174A095654}"/>
              </c:ext>
            </c:extLst>
          </c:dPt>
          <c:dLbls>
            <c:dLbl>
              <c:idx val="2"/>
              <c:spPr>
                <a:solidFill>
                  <a:srgbClr val="9BBB59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Неудовлетворительная организация производства работ</c:v>
                </c:pt>
                <c:pt idx="1">
                  <c:v>Нарушение ПДД</c:v>
                </c:pt>
                <c:pt idx="2">
                  <c:v>Использование пострадавшего не по специальности</c:v>
                </c:pt>
                <c:pt idx="3">
                  <c:v>Прочее</c:v>
                </c:pt>
                <c:pt idx="4">
                  <c:v>Нарушение работником трудового распорядка и дисциплины труда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24A-4F5B-9DA7-99174A09565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308851554866921E-2"/>
          <c:y val="0.76845532522073334"/>
          <c:w val="0.84673378100038943"/>
          <c:h val="0.23154467477926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dirty="0" smtClean="0">
                <a:solidFill>
                  <a:schemeClr val="tx1"/>
                </a:solidFill>
              </a:rPr>
              <a:t>202</a:t>
            </a:r>
            <a:r>
              <a:rPr lang="ru-RU" b="0" dirty="0" smtClean="0">
                <a:solidFill>
                  <a:schemeClr val="tx1"/>
                </a:solidFill>
              </a:rPr>
              <a:t>1</a:t>
            </a:r>
            <a:endParaRPr lang="en-US" b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036748258256403"/>
          <c:y val="0.12558466689496142"/>
          <c:w val="0.69944517752768731"/>
          <c:h val="0.640130011329581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22-4486-94F2-29304D1A4C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22-4486-94F2-29304D1A4C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22-4486-94F2-29304D1A4C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22-4486-94F2-29304D1A4C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622-4486-94F2-29304D1A4C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622-4486-94F2-29304D1A4CF0}"/>
              </c:ext>
            </c:extLst>
          </c:dPt>
          <c:dLbls>
            <c:dLbl>
              <c:idx val="4"/>
              <c:spPr>
                <a:solidFill>
                  <a:srgbClr val="4BACC6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Неудовлетворительная организация производства работ</c:v>
                </c:pt>
                <c:pt idx="1">
                  <c:v>Нарушение ПДД</c:v>
                </c:pt>
                <c:pt idx="2">
                  <c:v>Использование пострадавшего не по специальности</c:v>
                </c:pt>
                <c:pt idx="3">
                  <c:v>Прочее</c:v>
                </c:pt>
                <c:pt idx="4">
                  <c:v>Нарушение работником трудового распорядка и дисциплины труда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4</c:v>
                </c:pt>
                <c:pt idx="2">
                  <c:v>1</c:v>
                </c:pt>
                <c:pt idx="3">
                  <c:v>12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622-4486-94F2-29304D1A4CF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0244205417359"/>
          <c:y val="9.0686751515842948E-2"/>
          <c:w val="0.48600138049616659"/>
          <c:h val="0.788083142349984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Падение на скользкой поверхности покрытой льдом</c:v>
                </c:pt>
                <c:pt idx="1">
                  <c:v>Падение на ровной поверхности одного уровня</c:v>
                </c:pt>
                <c:pt idx="2">
                  <c:v>Дорожно-транспортное происшествие </c:v>
                </c:pt>
                <c:pt idx="3">
                  <c:v>Падение во время соревнований</c:v>
                </c:pt>
                <c:pt idx="4">
                  <c:v>Защемление между движущимися предметами, деталями и машинами (или между ними)</c:v>
                </c:pt>
                <c:pt idx="5">
                  <c:v>Нарушение работником трудового распорядка и дисциплины труда</c:v>
                </c:pt>
                <c:pt idx="6">
                  <c:v>Удары падающими предметами и деталями при работе с ними</c:v>
                </c:pt>
                <c:pt idx="7">
                  <c:v>Падение при разности уровней высот</c:v>
                </c:pt>
                <c:pt idx="8">
                  <c:v>Воздействие движущихся, разлетающихся, вращающихся предметов, деталей, машин и др.</c:v>
                </c:pt>
                <c:pt idx="9">
                  <c:v>Повреждения в результате противоправных действий других лиц</c:v>
                </c:pt>
                <c:pt idx="10">
                  <c:v>Воздействие электрического тока</c:v>
                </c:pt>
                <c:pt idx="11">
                  <c:v>Падение,обрушение,обвалы предметов, материалов, земли и пр.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27-4903-BC01-D49918EFF92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Падение на скользкой поверхности покрытой льдом</c:v>
                </c:pt>
                <c:pt idx="1">
                  <c:v>Падение на ровной поверхности одного уровня</c:v>
                </c:pt>
                <c:pt idx="2">
                  <c:v>Дорожно-транспортное происшествие </c:v>
                </c:pt>
                <c:pt idx="3">
                  <c:v>Падение во время соревнований</c:v>
                </c:pt>
                <c:pt idx="4">
                  <c:v>Защемление между движущимися предметами, деталями и машинами (или между ними)</c:v>
                </c:pt>
                <c:pt idx="5">
                  <c:v>Нарушение работником трудового распорядка и дисциплины труда</c:v>
                </c:pt>
                <c:pt idx="6">
                  <c:v>Удары падающими предметами и деталями при работе с ними</c:v>
                </c:pt>
                <c:pt idx="7">
                  <c:v>Падение при разности уровней высот</c:v>
                </c:pt>
                <c:pt idx="8">
                  <c:v>Воздействие движущихся, разлетающихся, вращающихся предметов, деталей, машин и др.</c:v>
                </c:pt>
                <c:pt idx="9">
                  <c:v>Повреждения в результате противоправных действий других лиц</c:v>
                </c:pt>
                <c:pt idx="10">
                  <c:v>Воздействие электрического тока</c:v>
                </c:pt>
                <c:pt idx="11">
                  <c:v>Падение,обрушение,обвалы предметов, материалов, земли и пр.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27-4903-BC01-D49918EFF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686832"/>
        <c:axId val="219684088"/>
      </c:barChart>
      <c:catAx>
        <c:axId val="219686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684088"/>
        <c:crosses val="autoZero"/>
        <c:auto val="1"/>
        <c:lblAlgn val="r"/>
        <c:lblOffset val="100"/>
        <c:noMultiLvlLbl val="0"/>
      </c:catAx>
      <c:valAx>
        <c:axId val="219684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68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Лист1!$A$2:$A$12</c:f>
              <c:strCache>
                <c:ptCount val="9"/>
                <c:pt idx="0">
                  <c:v>Водитель</c:v>
                </c:pt>
                <c:pt idx="1">
                  <c:v>Спортсмен</c:v>
                </c:pt>
                <c:pt idx="2">
                  <c:v>Подсобный рабочий</c:v>
                </c:pt>
                <c:pt idx="3">
                  <c:v>Машинист-таблетировщик</c:v>
                </c:pt>
                <c:pt idx="4">
                  <c:v>Почтальон</c:v>
                </c:pt>
                <c:pt idx="5">
                  <c:v>Транспортировщик</c:v>
                </c:pt>
                <c:pt idx="6">
                  <c:v>Резчик</c:v>
                </c:pt>
                <c:pt idx="7">
                  <c:v>Электромонтажник</c:v>
                </c:pt>
                <c:pt idx="8">
                  <c:v>Главный специалист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FF-49D2-9F51-6432E035C6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Лист1!$A$2:$A$12</c:f>
              <c:strCache>
                <c:ptCount val="9"/>
                <c:pt idx="0">
                  <c:v>Водитель</c:v>
                </c:pt>
                <c:pt idx="1">
                  <c:v>Спортсмен</c:v>
                </c:pt>
                <c:pt idx="2">
                  <c:v>Подсобный рабочий</c:v>
                </c:pt>
                <c:pt idx="3">
                  <c:v>Машинист-таблетировщик</c:v>
                </c:pt>
                <c:pt idx="4">
                  <c:v>Почтальон</c:v>
                </c:pt>
                <c:pt idx="5">
                  <c:v>Транспортировщик</c:v>
                </c:pt>
                <c:pt idx="6">
                  <c:v>Резчик</c:v>
                </c:pt>
                <c:pt idx="7">
                  <c:v>Электромонтажник</c:v>
                </c:pt>
                <c:pt idx="8">
                  <c:v>Главный специалист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FF-49D2-9F51-6432E035C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9684480"/>
        <c:axId val="219689968"/>
      </c:barChart>
      <c:catAx>
        <c:axId val="219684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689968"/>
        <c:crosses val="autoZero"/>
        <c:auto val="1"/>
        <c:lblAlgn val="ctr"/>
        <c:lblOffset val="100"/>
        <c:noMultiLvlLbl val="0"/>
      </c:catAx>
      <c:valAx>
        <c:axId val="219689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68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24A3DB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ln w="19050" cap="rnd" cmpd="sng" algn="ctr">
              <a:solidFill>
                <a:schemeClr val="accent6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1 года</c:v>
                </c:pt>
                <c:pt idx="1">
                  <c:v>от 1 до 3 лет</c:v>
                </c:pt>
                <c:pt idx="2">
                  <c:v>от 3 до 5 лет</c:v>
                </c:pt>
                <c:pt idx="3">
                  <c:v>от 5 до 10 лет</c:v>
                </c:pt>
                <c:pt idx="4">
                  <c:v>свыше 10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6EB-45CB-81E8-D27FAC21A2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ln w="19050" cap="rnd" cmpd="sng" algn="ctr">
              <a:solidFill>
                <a:schemeClr val="accent5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до 1 года</c:v>
                </c:pt>
                <c:pt idx="1">
                  <c:v>от 1 до 3 лет</c:v>
                </c:pt>
                <c:pt idx="2">
                  <c:v>от 3 до 5 лет</c:v>
                </c:pt>
                <c:pt idx="3">
                  <c:v>от 5 до 10 лет</c:v>
                </c:pt>
                <c:pt idx="4">
                  <c:v>свыше 10 лет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6EB-45CB-81E8-D27FAC21A2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9688792"/>
        <c:axId val="219689184"/>
      </c:lineChart>
      <c:catAx>
        <c:axId val="219688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>
                    <a:solidFill>
                      <a:schemeClr val="tx1"/>
                    </a:solidFill>
                  </a:rPr>
                  <a:t>Стаж</a:t>
                </a:r>
                <a:endParaRPr lang="ru-RU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3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689184"/>
        <c:crosses val="autoZero"/>
        <c:auto val="1"/>
        <c:lblAlgn val="ctr"/>
        <c:lblOffset val="100"/>
        <c:noMultiLvlLbl val="0"/>
      </c:catAx>
      <c:valAx>
        <c:axId val="21968918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>
                    <a:solidFill>
                      <a:schemeClr val="tx1"/>
                    </a:solidFill>
                  </a:rPr>
                  <a:t>Количество пострадавших</a:t>
                </a:r>
                <a:endParaRPr lang="ru-RU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crossAx val="219688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rgbClr val="2595D1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 18 до 25 лет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27-4EBE-B541-30FDBE7769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25 до 30 лет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27-4EBE-B541-30FDBE77696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30 до 40 лет</c:v>
                </c:pt>
              </c:strCache>
            </c:strRef>
          </c:tx>
          <c:spPr>
            <a:solidFill>
              <a:schemeClr val="accent6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27-4EBE-B541-30FDBE77696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40 до 50 лет</c:v>
                </c:pt>
              </c:strCache>
            </c:strRef>
          </c:tx>
          <c:spPr>
            <a:solidFill>
              <a:schemeClr val="accent2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C27-4EBE-B541-30FDBE77696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старше 50 лет</c:v>
                </c:pt>
              </c:strCache>
            </c:strRef>
          </c:tx>
          <c:spPr>
            <a:solidFill>
              <a:schemeClr val="accent4">
                <a:lumMod val="60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2021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27-4EBE-B541-30FDBE7769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19690360"/>
        <c:axId val="219686440"/>
      </c:barChart>
      <c:catAx>
        <c:axId val="219690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686440"/>
        <c:crosses val="autoZero"/>
        <c:auto val="1"/>
        <c:lblAlgn val="ctr"/>
        <c:lblOffset val="100"/>
        <c:noMultiLvlLbl val="0"/>
      </c:catAx>
      <c:valAx>
        <c:axId val="21968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9690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9499761464412458E-2"/>
          <c:y val="2.0264922642248055E-2"/>
          <c:w val="0.90382473842775635"/>
          <c:h val="0.133167136146239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9050"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95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77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97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0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9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15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6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53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3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24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5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50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10000"/>
                <a:lumOff val="90000"/>
              </a:schemeClr>
            </a:gs>
            <a:gs pos="35000">
              <a:schemeClr val="accent1">
                <a:lumMod val="45000"/>
                <a:lumOff val="55000"/>
                <a:alpha val="37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43808" y="6525344"/>
            <a:ext cx="3456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1100" dirty="0" smtClean="0"/>
              <a:t>отдел </a:t>
            </a:r>
            <a:r>
              <a:rPr lang="ru-RU" altLang="ru-RU" sz="1100" dirty="0"/>
              <a:t>охраны труда </a:t>
            </a:r>
            <a:r>
              <a:rPr lang="ru-RU" altLang="ru-RU" sz="1100" dirty="0" smtClean="0"/>
              <a:t>администрации </a:t>
            </a:r>
            <a:r>
              <a:rPr lang="ru-RU" altLang="ru-RU" sz="1100" dirty="0" err="1"/>
              <a:t>г.о</a:t>
            </a:r>
            <a:r>
              <a:rPr lang="ru-RU" altLang="ru-RU" sz="1100" dirty="0"/>
              <a:t>. </a:t>
            </a:r>
            <a:r>
              <a:rPr lang="ru-RU" altLang="ru-RU" sz="1100" dirty="0" smtClean="0"/>
              <a:t>Тольятти 2022</a:t>
            </a:r>
            <a:endParaRPr lang="ru-RU" altLang="ru-RU" sz="11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07939" y="2132856"/>
            <a:ext cx="7344816" cy="267765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Состояние производственного травматизма и выполнение мероприятий по </a:t>
            </a:r>
            <a:r>
              <a:rPr lang="ru-RU" sz="28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его предупреждению в </a:t>
            </a:r>
            <a:r>
              <a:rPr lang="ru-RU" sz="28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организациях </a:t>
            </a:r>
            <a:r>
              <a:rPr lang="ru-RU" sz="2800" dirty="0" err="1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г.о</a:t>
            </a:r>
            <a:r>
              <a:rPr lang="ru-RU" sz="28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. Тольятти за </a:t>
            </a:r>
            <a:r>
              <a:rPr lang="ru-RU" sz="28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11 </a:t>
            </a:r>
            <a:r>
              <a:rPr lang="ru-RU" sz="28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месяцев </a:t>
            </a:r>
            <a:r>
              <a:rPr lang="ru-RU" sz="28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2022 в </a:t>
            </a:r>
            <a:r>
              <a:rPr lang="ru-RU" sz="280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сравнении с 2021 годом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171" y="281377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Численность пострадавших в результате несчастных случаев на производстве</a:t>
            </a:r>
          </a:p>
        </p:txBody>
      </p:sp>
      <p:pic>
        <p:nvPicPr>
          <p:cNvPr id="9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75456"/>
            <a:ext cx="491145" cy="598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604353887"/>
              </p:ext>
            </p:extLst>
          </p:nvPr>
        </p:nvGraphicFramePr>
        <p:xfrm>
          <a:off x="4572000" y="1772816"/>
          <a:ext cx="4451585" cy="40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534380416"/>
              </p:ext>
            </p:extLst>
          </p:nvPr>
        </p:nvGraphicFramePr>
        <p:xfrm>
          <a:off x="107504" y="1772816"/>
          <a:ext cx="4645074" cy="40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78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Chart bld="series"/>
        </p:bldSub>
      </p:bldGraphic>
      <p:bldGraphic spid="23" grpId="0" uiExpand="1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" y="332656"/>
            <a:ext cx="91440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/>
              <a:t>Основные причины производственного </a:t>
            </a:r>
            <a:r>
              <a:rPr lang="ru-RU" sz="2400" dirty="0" smtClean="0"/>
              <a:t>травматизма с тяжелым последствием и со </a:t>
            </a:r>
            <a:r>
              <a:rPr lang="ru-RU" sz="2400" dirty="0"/>
              <a:t>смертельным </a:t>
            </a:r>
            <a:r>
              <a:rPr lang="ru-RU" sz="2400" dirty="0" smtClean="0"/>
              <a:t>исходом</a:t>
            </a:r>
            <a:endParaRPr lang="ru-RU" sz="2400" dirty="0"/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75456"/>
            <a:ext cx="491145" cy="598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609772695"/>
              </p:ext>
            </p:extLst>
          </p:nvPr>
        </p:nvGraphicFramePr>
        <p:xfrm>
          <a:off x="1" y="1300390"/>
          <a:ext cx="4571999" cy="4775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278855365"/>
              </p:ext>
            </p:extLst>
          </p:nvPr>
        </p:nvGraphicFramePr>
        <p:xfrm>
          <a:off x="4572002" y="1300390"/>
          <a:ext cx="4571999" cy="4775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Численность </a:t>
            </a:r>
            <a:r>
              <a:rPr lang="ru-RU" sz="2400" dirty="0" smtClean="0"/>
              <a:t>пострадавших </a:t>
            </a:r>
            <a:r>
              <a:rPr lang="ru-RU" sz="2400" dirty="0"/>
              <a:t>на производстве по видам </a:t>
            </a:r>
            <a:r>
              <a:rPr lang="ru-RU" sz="2400" dirty="0" smtClean="0"/>
              <a:t>происшествий</a:t>
            </a:r>
            <a:endParaRPr lang="ru-RU" sz="2400" dirty="0"/>
          </a:p>
        </p:txBody>
      </p:sp>
      <p:graphicFrame>
        <p:nvGraphicFramePr>
          <p:cNvPr id="82" name="Диаграмма 81"/>
          <p:cNvGraphicFramePr/>
          <p:nvPr>
            <p:extLst>
              <p:ext uri="{D42A27DB-BD31-4B8C-83A1-F6EECF244321}">
                <p14:modId xmlns:p14="http://schemas.microsoft.com/office/powerpoint/2010/main" val="1078716813"/>
              </p:ext>
            </p:extLst>
          </p:nvPr>
        </p:nvGraphicFramePr>
        <p:xfrm>
          <a:off x="179512" y="1163653"/>
          <a:ext cx="8496945" cy="551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75456"/>
            <a:ext cx="491145" cy="598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44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404664"/>
            <a:ext cx="9144000" cy="46166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Численность </a:t>
            </a:r>
            <a:r>
              <a:rPr lang="ru-RU" sz="2400" dirty="0" smtClean="0"/>
              <a:t>пострадавших </a:t>
            </a:r>
            <a:r>
              <a:rPr lang="ru-RU" sz="2400" dirty="0"/>
              <a:t>на производстве по профессиям</a:t>
            </a: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75456"/>
            <a:ext cx="491145" cy="598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26396237"/>
              </p:ext>
            </p:extLst>
          </p:nvPr>
        </p:nvGraphicFramePr>
        <p:xfrm>
          <a:off x="971600" y="1340768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00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404664"/>
            <a:ext cx="9144000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Численность </a:t>
            </a:r>
            <a:r>
              <a:rPr lang="ru-RU" sz="2400" dirty="0" smtClean="0"/>
              <a:t>пострадавших </a:t>
            </a:r>
            <a:r>
              <a:rPr lang="ru-RU" sz="2400" dirty="0"/>
              <a:t>на производстве по стажу </a:t>
            </a:r>
            <a:r>
              <a:rPr lang="ru-RU" sz="2400" dirty="0" smtClean="0"/>
              <a:t>работы</a:t>
            </a:r>
            <a:endParaRPr lang="ru-RU" sz="2400" dirty="0"/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75456"/>
            <a:ext cx="491145" cy="598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066952045"/>
              </p:ext>
            </p:extLst>
          </p:nvPr>
        </p:nvGraphicFramePr>
        <p:xfrm>
          <a:off x="1524000" y="17728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611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Численность </a:t>
            </a:r>
            <a:r>
              <a:rPr lang="ru-RU" sz="2400" dirty="0" smtClean="0"/>
              <a:t>пострадавших </a:t>
            </a:r>
            <a:r>
              <a:rPr lang="ru-RU" sz="2400" dirty="0"/>
              <a:t>на производстве по </a:t>
            </a:r>
            <a:r>
              <a:rPr lang="ru-RU" sz="2400" dirty="0" smtClean="0"/>
              <a:t>возрасту и полу</a:t>
            </a:r>
            <a:endParaRPr lang="ru-RU" sz="2400" dirty="0"/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75456"/>
            <a:ext cx="491145" cy="598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Овал 53"/>
          <p:cNvSpPr/>
          <p:nvPr/>
        </p:nvSpPr>
        <p:spPr>
          <a:xfrm>
            <a:off x="653929" y="5492881"/>
            <a:ext cx="792000" cy="792000"/>
          </a:xfrm>
          <a:prstGeom prst="ellipse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Дуга 62"/>
          <p:cNvSpPr/>
          <p:nvPr/>
        </p:nvSpPr>
        <p:spPr>
          <a:xfrm>
            <a:off x="654025" y="5498260"/>
            <a:ext cx="792000" cy="792000"/>
          </a:xfrm>
          <a:prstGeom prst="arc">
            <a:avLst>
              <a:gd name="adj1" fmla="val 16200000"/>
              <a:gd name="adj2" fmla="val 18573441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683568" y="3789040"/>
            <a:ext cx="792000" cy="792000"/>
          </a:xfrm>
          <a:prstGeom prst="ellipse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Дуга 70"/>
          <p:cNvSpPr/>
          <p:nvPr/>
        </p:nvSpPr>
        <p:spPr>
          <a:xfrm>
            <a:off x="683664" y="3780097"/>
            <a:ext cx="792000" cy="792000"/>
          </a:xfrm>
          <a:prstGeom prst="arc">
            <a:avLst>
              <a:gd name="adj1" fmla="val 16200000"/>
              <a:gd name="adj2" fmla="val 14740987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683568" y="2109518"/>
            <a:ext cx="792000" cy="792000"/>
          </a:xfrm>
          <a:prstGeom prst="ellipse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Дуга 73"/>
          <p:cNvSpPr/>
          <p:nvPr/>
        </p:nvSpPr>
        <p:spPr>
          <a:xfrm>
            <a:off x="683664" y="2100575"/>
            <a:ext cx="792000" cy="792000"/>
          </a:xfrm>
          <a:prstGeom prst="arc">
            <a:avLst>
              <a:gd name="adj1" fmla="val 16200000"/>
              <a:gd name="adj2" fmla="val 3357919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7" name="Диаграмма 76"/>
          <p:cNvGraphicFramePr/>
          <p:nvPr>
            <p:extLst>
              <p:ext uri="{D42A27DB-BD31-4B8C-83A1-F6EECF244321}">
                <p14:modId xmlns:p14="http://schemas.microsoft.com/office/powerpoint/2010/main" val="408193325"/>
              </p:ext>
            </p:extLst>
          </p:nvPr>
        </p:nvGraphicFramePr>
        <p:xfrm>
          <a:off x="2411760" y="1924352"/>
          <a:ext cx="6120680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8" name="TextBox 77"/>
          <p:cNvSpPr txBox="1"/>
          <p:nvPr/>
        </p:nvSpPr>
        <p:spPr>
          <a:xfrm>
            <a:off x="865263" y="4697626"/>
            <a:ext cx="369332" cy="73815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200" dirty="0" smtClean="0"/>
              <a:t>женщины</a:t>
            </a:r>
            <a:endParaRPr lang="ru-RU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894902" y="3012799"/>
            <a:ext cx="369332" cy="7101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200" dirty="0" smtClean="0"/>
              <a:t>мужчины</a:t>
            </a:r>
            <a:endParaRPr lang="ru-RU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901186" y="972845"/>
            <a:ext cx="369332" cy="106856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sz="1200" dirty="0" smtClean="0"/>
              <a:t>от 18 до 30 лет</a:t>
            </a:r>
            <a:endParaRPr lang="ru-RU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187485" y="3204033"/>
            <a:ext cx="461665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854186" y="5736344"/>
            <a:ext cx="4507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8</a:t>
            </a:r>
            <a:r>
              <a:rPr lang="ru-RU" sz="1600" dirty="0" smtClean="0"/>
              <a:t> </a:t>
            </a:r>
            <a:r>
              <a:rPr lang="ru-RU" sz="1400" dirty="0" smtClean="0"/>
              <a:t>%</a:t>
            </a:r>
            <a:endParaRPr lang="ru-RU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814433" y="4022208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92 %</a:t>
            </a:r>
            <a:endParaRPr lang="ru-RU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822042" y="2343439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42 %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5783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7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7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"/>
                                        <p:tgtEl>
                                          <p:spTgt spid="7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7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500"/>
                                        <p:tgtEl>
                                          <p:spTgt spid="7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3" grpId="0" animBg="1"/>
      <p:bldP spid="70" grpId="0" animBg="1"/>
      <p:bldP spid="71" grpId="0" animBg="1"/>
      <p:bldP spid="73" grpId="0" animBg="1"/>
      <p:bldP spid="74" grpId="0" animBg="1"/>
      <p:bldGraphic spid="77" grpId="0" uiExpand="1">
        <p:bldSub>
          <a:bldChart bld="series"/>
        </p:bldSub>
      </p:bldGraphic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10000"/>
                <a:lumOff val="90000"/>
              </a:schemeClr>
            </a:gs>
            <a:gs pos="35000">
              <a:schemeClr val="accent1">
                <a:lumMod val="45000"/>
                <a:lumOff val="55000"/>
                <a:alpha val="37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075456"/>
            <a:ext cx="491145" cy="5985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33052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800" dirty="0" smtClean="0"/>
              <a:t>Контакты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31185" y="3652914"/>
            <a:ext cx="2105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ул. </a:t>
            </a:r>
            <a:r>
              <a:rPr lang="ru-RU" dirty="0" smtClean="0"/>
              <a:t>Белорусская </a:t>
            </a:r>
            <a:r>
              <a:rPr lang="ru-RU" dirty="0"/>
              <a:t>33, 8 этаж, </a:t>
            </a:r>
            <a:r>
              <a:rPr lang="ru-RU" dirty="0" err="1"/>
              <a:t>каб</a:t>
            </a:r>
            <a:r>
              <a:rPr lang="ru-RU" dirty="0"/>
              <a:t>. 816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10" t="10342" r="9016" b="10739"/>
          <a:stretch/>
        </p:blipFill>
        <p:spPr>
          <a:xfrm>
            <a:off x="1959834" y="3016200"/>
            <a:ext cx="648072" cy="630070"/>
          </a:xfrm>
          <a:prstGeom prst="rect">
            <a:avLst/>
          </a:prstGeom>
        </p:spPr>
      </p:pic>
      <p:sp>
        <p:nvSpPr>
          <p:cNvPr id="18" name="Дуга 17"/>
          <p:cNvSpPr/>
          <p:nvPr/>
        </p:nvSpPr>
        <p:spPr>
          <a:xfrm rot="2367483">
            <a:off x="-108520" y="1556792"/>
            <a:ext cx="4950000" cy="4951539"/>
          </a:xfrm>
          <a:prstGeom prst="arc">
            <a:avLst/>
          </a:prstGeom>
          <a:noFill/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20374" y="2328057"/>
            <a:ext cx="3672408" cy="72008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72302" y="2256049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48500" y="3382885"/>
            <a:ext cx="3444282" cy="72008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440685" y="3310877"/>
            <a:ext cx="86400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835893" y="4436849"/>
            <a:ext cx="3656889" cy="720080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190560" y="4364841"/>
            <a:ext cx="864000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7343158" y="4772680"/>
            <a:ext cx="108745" cy="105439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24231" y="4603079"/>
            <a:ext cx="473461" cy="312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сайт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4223399" y="2469424"/>
            <a:ext cx="545878" cy="312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email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431979" y="4685186"/>
            <a:ext cx="1060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Охрана труда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245839" y="4772680"/>
            <a:ext cx="111641" cy="105439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414790" y="3548251"/>
            <a:ext cx="972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телефон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87495" y="2488605"/>
            <a:ext cx="1927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u="sng" dirty="0">
                <a:solidFill>
                  <a:schemeClr val="bg1"/>
                </a:solidFill>
              </a:rPr>
              <a:t>stupalov.va@tgl.ru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71185" y="3419915"/>
            <a:ext cx="21717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54-31-66, </a:t>
            </a:r>
            <a:r>
              <a:rPr lang="ru-RU" dirty="0" smtClean="0">
                <a:solidFill>
                  <a:schemeClr val="bg1"/>
                </a:solidFill>
              </a:rPr>
              <a:t>54-43-34,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54-44-33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(доб. 3735)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19072" y="4671510"/>
            <a:ext cx="1077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Деятельность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45112" y="4610056"/>
            <a:ext cx="1218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u="sng" dirty="0">
                <a:solidFill>
                  <a:schemeClr val="bg1"/>
                </a:solidFill>
              </a:rPr>
              <a:t>www</a:t>
            </a:r>
            <a:r>
              <a:rPr lang="ru-RU" u="sng" dirty="0">
                <a:solidFill>
                  <a:schemeClr val="bg1"/>
                </a:solidFill>
              </a:rPr>
              <a:t>.</a:t>
            </a:r>
            <a:r>
              <a:rPr lang="en-US" u="sng" dirty="0">
                <a:solidFill>
                  <a:schemeClr val="bg1"/>
                </a:solidFill>
              </a:rPr>
              <a:t>tgl.ru</a:t>
            </a:r>
            <a:endParaRPr lang="ru-RU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7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4442</TotalTime>
  <Words>136</Words>
  <Application>Microsoft Office PowerPoint</Application>
  <PresentationFormat>Экран (4:3)</PresentationFormat>
  <Paragraphs>36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Самарцев</dc:creator>
  <cp:lastModifiedBy>Васильева Раиса Олеговна</cp:lastModifiedBy>
  <cp:revision>273</cp:revision>
  <dcterms:created xsi:type="dcterms:W3CDTF">2017-06-15T13:15:30Z</dcterms:created>
  <dcterms:modified xsi:type="dcterms:W3CDTF">2022-12-08T12:35:21Z</dcterms:modified>
</cp:coreProperties>
</file>