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2" r:id="rId7"/>
    <p:sldId id="264" r:id="rId8"/>
    <p:sldId id="265" r:id="rId9"/>
    <p:sldId id="263" r:id="rId10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8" autoAdjust="0"/>
  </p:normalViewPr>
  <p:slideViewPr>
    <p:cSldViewPr>
      <p:cViewPr>
        <p:scale>
          <a:sx n="80" d="100"/>
          <a:sy n="80" d="100"/>
        </p:scale>
        <p:origin x="-251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891126734538558"/>
          <c:y val="0.1283388347775565"/>
          <c:w val="0.86604605106457411"/>
          <c:h val="0.715906925497952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76200">
              <a:solidFill>
                <a:srgbClr val="FF0000"/>
              </a:solidFill>
              <a:prstDash val="solid"/>
              <a:headEnd type="none"/>
              <a:tailEnd type="triangle"/>
            </a:ln>
          </c:spPr>
          <c:dLbls>
            <c:dLblPos val="ctr"/>
            <c:showVal val="1"/>
          </c:dLbls>
          <c:cat>
            <c:strRef>
              <c:f>Sheet1!$B$1:$E$1</c:f>
              <c:strCache>
                <c:ptCount val="4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70</c:v>
                </c:pt>
                <c:pt idx="1">
                  <c:v>90</c:v>
                </c:pt>
                <c:pt idx="2">
                  <c:v>117</c:v>
                </c:pt>
                <c:pt idx="3">
                  <c:v>234</c:v>
                </c:pt>
              </c:numCache>
            </c:numRef>
          </c:val>
        </c:ser>
        <c:ser>
          <c:idx val="1"/>
          <c:order val="1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</c:strCache>
            </c:strRef>
          </c:cat>
          <c:val>
            <c:numRef>
              <c:f>Sheet1!$A$3:$D$3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12700">
              <a:solidFill>
                <a:srgbClr val="00FF00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</c:numCache>
            </c:numRef>
          </c:val>
        </c:ser>
        <c:gapWidth val="300"/>
        <c:axId val="83978880"/>
        <c:axId val="84005632"/>
      </c:barChart>
      <c:catAx>
        <c:axId val="83978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ВНЕПЛАНОВЫЕ ВЫЕЗДНЫЕ</a:t>
                </a:r>
                <a:r>
                  <a:rPr lang="ru-RU" baseline="0" dirty="0" smtClean="0"/>
                  <a:t> ПРОВЕРКИ ЗА 2016 ГОД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31577786707911837"/>
              <c:y val="3.4125059642880248E-2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005632"/>
        <c:crosses val="autoZero"/>
        <c:auto val="1"/>
        <c:lblAlgn val="ctr"/>
        <c:lblOffset val="100"/>
        <c:tickLblSkip val="1"/>
        <c:tickMarkSkip val="1"/>
      </c:catAx>
      <c:valAx>
        <c:axId val="84005632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ПРОВЕРОК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397888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Лист1!$A$2:$A$4</c:f>
              <c:strCache>
                <c:ptCount val="3"/>
                <c:pt idx="0">
                  <c:v>Плановые документраные проверки</c:v>
                </c:pt>
                <c:pt idx="1">
                  <c:v>Внеплановые документраные проверки</c:v>
                </c:pt>
                <c:pt idx="2">
                  <c:v>Внеплановые 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53</c:v>
                </c:pt>
                <c:pt idx="2">
                  <c:v>514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Лист1!$A$2:$A$4</c:f>
              <c:strCache>
                <c:ptCount val="3"/>
                <c:pt idx="0">
                  <c:v>Плановые документраные проверки</c:v>
                </c:pt>
                <c:pt idx="1">
                  <c:v>Внеплановые документраные проверки</c:v>
                </c:pt>
                <c:pt idx="2">
                  <c:v>Внеплановые выездные проверки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</c:v>
                </c:pt>
                <c:pt idx="1">
                  <c:v>117</c:v>
                </c:pt>
                <c:pt idx="2">
                  <c:v>387</c:v>
                </c:pt>
              </c:numCache>
            </c:numRef>
          </c:val>
        </c:ser>
        <c:axId val="71750016"/>
        <c:axId val="71751552"/>
      </c:barChart>
      <c:catAx>
        <c:axId val="71750016"/>
        <c:scaling>
          <c:orientation val="minMax"/>
        </c:scaling>
        <c:axPos val="b"/>
        <c:majorTickMark val="none"/>
        <c:tickLblPos val="nextTo"/>
        <c:crossAx val="71751552"/>
        <c:crosses val="autoZero"/>
        <c:auto val="1"/>
        <c:lblAlgn val="ctr"/>
        <c:lblOffset val="100"/>
      </c:catAx>
      <c:valAx>
        <c:axId val="717515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проверок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71750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A5883-928D-490A-B3E2-5DDBDFEDCCA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16F6C-5908-413A-9F6B-F2C32B84543A}">
      <dgm:prSet phldrT="[Текст]" custT="1"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400" b="1" dirty="0" smtClean="0"/>
            <a:t>ДЕПАРТАМЕНТ ГОРОДСКОГО ХОЗЯЙСТВА</a:t>
          </a:r>
          <a:endParaRPr lang="ru-RU" sz="2400" b="1" dirty="0"/>
        </a:p>
      </dgm:t>
    </dgm:pt>
    <dgm:pt modelId="{B7052620-CB24-4F5A-803A-EDE81F5E23F2}" type="parTrans" cxnId="{7F6045C1-A9B0-409F-83AB-D9AF14A96673}">
      <dgm:prSet/>
      <dgm:spPr/>
      <dgm:t>
        <a:bodyPr/>
        <a:lstStyle/>
        <a:p>
          <a:endParaRPr lang="ru-RU"/>
        </a:p>
      </dgm:t>
    </dgm:pt>
    <dgm:pt modelId="{E8EBAD8D-882F-4F8B-A351-D9E8614A6386}" type="sibTrans" cxnId="{7F6045C1-A9B0-409F-83AB-D9AF14A96673}">
      <dgm:prSet/>
      <dgm:spPr/>
      <dgm:t>
        <a:bodyPr/>
        <a:lstStyle/>
        <a:p>
          <a:endParaRPr lang="ru-RU"/>
        </a:p>
      </dgm:t>
    </dgm:pt>
    <dgm:pt modelId="{A6C42E1F-BFE0-45DE-889C-5E81BB481B56}">
      <dgm:prSet phldrT="[Текст]" custT="1"/>
      <dgm:spPr/>
      <dgm:t>
        <a:bodyPr/>
        <a:lstStyle/>
        <a:p>
          <a:r>
            <a:rPr lang="ru-RU" sz="2400" b="1" dirty="0" smtClean="0">
              <a:latin typeface="+mn-lt"/>
              <a:cs typeface="Times New Roman" pitchFamily="18" charset="0"/>
            </a:rPr>
            <a:t>УПРАВЛЕНИЕ </a:t>
          </a:r>
        </a:p>
        <a:p>
          <a:r>
            <a:rPr lang="ru-RU" sz="2400" b="1" dirty="0" smtClean="0">
              <a:latin typeface="+mn-lt"/>
              <a:cs typeface="Times New Roman" pitchFamily="18" charset="0"/>
            </a:rPr>
            <a:t>МУНИЦИПАЛЬНОГО </a:t>
          </a:r>
          <a:r>
            <a:rPr lang="ru-RU" sz="2400" b="1" dirty="0" smtClean="0">
              <a:latin typeface="+mn-lt"/>
            </a:rPr>
            <a:t>ЖИЛИЩНОГО</a:t>
          </a:r>
          <a:r>
            <a:rPr lang="ru-RU" sz="2400" b="1" dirty="0" smtClean="0">
              <a:latin typeface="+mn-lt"/>
              <a:cs typeface="Times New Roman" pitchFamily="18" charset="0"/>
            </a:rPr>
            <a:t> КОНТРОЛЯ</a:t>
          </a:r>
          <a:endParaRPr lang="ru-RU" sz="2400" b="1" dirty="0">
            <a:latin typeface="+mn-lt"/>
            <a:cs typeface="Times New Roman" pitchFamily="18" charset="0"/>
          </a:endParaRPr>
        </a:p>
      </dgm:t>
    </dgm:pt>
    <dgm:pt modelId="{33827EB5-ACE5-4231-96DF-824CD7335A41}" type="parTrans" cxnId="{60B206FC-951D-4136-AFA6-5A2DF5F9338C}">
      <dgm:prSet/>
      <dgm:spPr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D16F4029-C3A5-4E6C-96C3-9C0D0E857381}" type="sibTrans" cxnId="{60B206FC-951D-4136-AFA6-5A2DF5F9338C}">
      <dgm:prSet/>
      <dgm:spPr/>
      <dgm:t>
        <a:bodyPr/>
        <a:lstStyle/>
        <a:p>
          <a:endParaRPr lang="ru-RU"/>
        </a:p>
      </dgm:t>
    </dgm:pt>
    <dgm:pt modelId="{D8E243E8-5308-4042-B798-FA3005E84179}">
      <dgm:prSet phldrT="[Текст]" custT="1"/>
      <dgm:spPr/>
      <dgm:t>
        <a:bodyPr/>
        <a:lstStyle/>
        <a:p>
          <a:r>
            <a:rPr lang="ru-RU" sz="2000" b="1" dirty="0" smtClean="0">
              <a:latin typeface="+mn-lt"/>
              <a:cs typeface="Times New Roman" pitchFamily="18" charset="0"/>
            </a:rPr>
            <a:t>ОТДЕЛ АНАЛИТИКИ И ПРАВОВОГО ОБЕСПЕЧЕНИЯ</a:t>
          </a:r>
          <a:endParaRPr lang="ru-RU" sz="2000" b="1" dirty="0">
            <a:latin typeface="+mn-lt"/>
            <a:cs typeface="Times New Roman" pitchFamily="18" charset="0"/>
          </a:endParaRPr>
        </a:p>
      </dgm:t>
    </dgm:pt>
    <dgm:pt modelId="{54FD3E08-69ED-44D6-ADD5-CAD86F8EB52F}" type="parTrans" cxnId="{3BA54BE5-846D-4E40-B864-CECF6CD119DE}">
      <dgm:prSet/>
      <dgm:spPr>
        <a:ln w="38100">
          <a:solidFill>
            <a:schemeClr val="tx2"/>
          </a:solidFill>
          <a:headEnd type="none"/>
          <a:tailEnd type="triangle"/>
        </a:ln>
      </dgm:spPr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92BF4090-49AE-40E0-9084-03D3FF86AB28}" type="sibTrans" cxnId="{3BA54BE5-846D-4E40-B864-CECF6CD119DE}">
      <dgm:prSet/>
      <dgm:spPr/>
      <dgm:t>
        <a:bodyPr/>
        <a:lstStyle/>
        <a:p>
          <a:endParaRPr lang="ru-RU"/>
        </a:p>
      </dgm:t>
    </dgm:pt>
    <dgm:pt modelId="{0C1692FF-AE3C-467F-917A-9FB212E1BA0A}">
      <dgm:prSet phldrT="[Текст]" custT="1"/>
      <dgm:spPr/>
      <dgm:t>
        <a:bodyPr/>
        <a:lstStyle/>
        <a:p>
          <a:r>
            <a:rPr lang="ru-RU" sz="2000" b="1" dirty="0" smtClean="0">
              <a:latin typeface="+mn-lt"/>
            </a:rPr>
            <a:t>ОТДЕЛ ТЕХНИЧЕСКОГО КОНТРОЛЯ</a:t>
          </a:r>
          <a:endParaRPr lang="ru-RU" sz="2000" b="1" dirty="0">
            <a:latin typeface="+mn-lt"/>
          </a:endParaRPr>
        </a:p>
      </dgm:t>
    </dgm:pt>
    <dgm:pt modelId="{FD7A61CE-233B-4111-8A5B-D03B527B7419}" type="parTrans" cxnId="{B45165BD-0657-4775-AA18-2315298AE448}">
      <dgm:prSet/>
      <dgm:spPr>
        <a:ln w="38100">
          <a:solidFill>
            <a:schemeClr val="tx2"/>
          </a:solidFill>
          <a:tailEnd type="triangle"/>
        </a:ln>
      </dgm:spPr>
      <dgm:t>
        <a:bodyPr/>
        <a:lstStyle/>
        <a:p>
          <a:endParaRPr lang="ru-RU"/>
        </a:p>
      </dgm:t>
    </dgm:pt>
    <dgm:pt modelId="{1794043A-A8E8-4B6E-AC79-1876AE98797A}" type="sibTrans" cxnId="{B45165BD-0657-4775-AA18-2315298AE448}">
      <dgm:prSet/>
      <dgm:spPr/>
      <dgm:t>
        <a:bodyPr/>
        <a:lstStyle/>
        <a:p>
          <a:endParaRPr lang="ru-RU"/>
        </a:p>
      </dgm:t>
    </dgm:pt>
    <dgm:pt modelId="{D9FE7964-C1A5-438A-B2DB-ADF284583036}" type="pres">
      <dgm:prSet presAssocID="{EACA5883-928D-490A-B3E2-5DDBDFEDCC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7FF50F-2CB7-4440-A1A0-48FB01A9A4C1}" type="pres">
      <dgm:prSet presAssocID="{E9516F6C-5908-413A-9F6B-F2C32B84543A}" presName="hierRoot1" presStyleCnt="0">
        <dgm:presLayoutVars>
          <dgm:hierBranch val="init"/>
        </dgm:presLayoutVars>
      </dgm:prSet>
      <dgm:spPr/>
    </dgm:pt>
    <dgm:pt modelId="{7522630C-208D-4213-930A-C355E7DA06C4}" type="pres">
      <dgm:prSet presAssocID="{E9516F6C-5908-413A-9F6B-F2C32B84543A}" presName="rootComposite1" presStyleCnt="0"/>
      <dgm:spPr/>
    </dgm:pt>
    <dgm:pt modelId="{F7F2346D-F979-4531-A45B-F1FC2659B65E}" type="pres">
      <dgm:prSet presAssocID="{E9516F6C-5908-413A-9F6B-F2C32B84543A}" presName="rootText1" presStyleLbl="node0" presStyleIdx="0" presStyleCnt="1" custScaleX="192153" custScaleY="6941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284F1C8-2EA3-4E2C-8BD0-1B0DF157FAFC}" type="pres">
      <dgm:prSet presAssocID="{E9516F6C-5908-413A-9F6B-F2C32B84543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1276C57-C628-4CD2-BE73-E6B301CA731C}" type="pres">
      <dgm:prSet presAssocID="{E9516F6C-5908-413A-9F6B-F2C32B84543A}" presName="hierChild2" presStyleCnt="0"/>
      <dgm:spPr/>
    </dgm:pt>
    <dgm:pt modelId="{5AD5CE8F-7C44-44FE-9F01-8839C4B97233}" type="pres">
      <dgm:prSet presAssocID="{33827EB5-ACE5-4231-96DF-824CD7335A41}" presName="Name37" presStyleLbl="parChTrans1D2" presStyleIdx="0" presStyleCnt="1"/>
      <dgm:spPr/>
      <dgm:t>
        <a:bodyPr/>
        <a:lstStyle/>
        <a:p>
          <a:endParaRPr lang="ru-RU"/>
        </a:p>
      </dgm:t>
    </dgm:pt>
    <dgm:pt modelId="{2F8329A5-8C3F-446C-A37B-56ACC0660653}" type="pres">
      <dgm:prSet presAssocID="{A6C42E1F-BFE0-45DE-889C-5E81BB481B56}" presName="hierRoot2" presStyleCnt="0">
        <dgm:presLayoutVars>
          <dgm:hierBranch/>
        </dgm:presLayoutVars>
      </dgm:prSet>
      <dgm:spPr/>
    </dgm:pt>
    <dgm:pt modelId="{49C3F2F5-59F8-4F78-94CC-81011115DDAA}" type="pres">
      <dgm:prSet presAssocID="{A6C42E1F-BFE0-45DE-889C-5E81BB481B56}" presName="rootComposite" presStyleCnt="0"/>
      <dgm:spPr/>
    </dgm:pt>
    <dgm:pt modelId="{7F222C1F-123E-43EC-9822-4D9DF926BAA1}" type="pres">
      <dgm:prSet presAssocID="{A6C42E1F-BFE0-45DE-889C-5E81BB481B56}" presName="rootText" presStyleLbl="node2" presStyleIdx="0" presStyleCnt="1" custScaleX="222435" custScaleY="5627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21C923D-E7D5-4027-BF18-62798863DE20}" type="pres">
      <dgm:prSet presAssocID="{A6C42E1F-BFE0-45DE-889C-5E81BB481B56}" presName="rootConnector" presStyleLbl="node2" presStyleIdx="0" presStyleCnt="1"/>
      <dgm:spPr/>
      <dgm:t>
        <a:bodyPr/>
        <a:lstStyle/>
        <a:p>
          <a:endParaRPr lang="ru-RU"/>
        </a:p>
      </dgm:t>
    </dgm:pt>
    <dgm:pt modelId="{513BCDDE-B628-44C5-9FB0-7F663E1DDC5C}" type="pres">
      <dgm:prSet presAssocID="{A6C42E1F-BFE0-45DE-889C-5E81BB481B56}" presName="hierChild4" presStyleCnt="0"/>
      <dgm:spPr/>
    </dgm:pt>
    <dgm:pt modelId="{AAF4BDFE-1E6D-4367-9DC8-80BEA0C523E0}" type="pres">
      <dgm:prSet presAssocID="{54FD3E08-69ED-44D6-ADD5-CAD86F8EB52F}" presName="Name35" presStyleLbl="parChTrans1D3" presStyleIdx="0" presStyleCnt="2"/>
      <dgm:spPr/>
      <dgm:t>
        <a:bodyPr/>
        <a:lstStyle/>
        <a:p>
          <a:endParaRPr lang="ru-RU"/>
        </a:p>
      </dgm:t>
    </dgm:pt>
    <dgm:pt modelId="{4997E996-67AC-48D3-9335-D73D7CF5C5FA}" type="pres">
      <dgm:prSet presAssocID="{D8E243E8-5308-4042-B798-FA3005E84179}" presName="hierRoot2" presStyleCnt="0">
        <dgm:presLayoutVars>
          <dgm:hierBranch val="init"/>
        </dgm:presLayoutVars>
      </dgm:prSet>
      <dgm:spPr/>
    </dgm:pt>
    <dgm:pt modelId="{25D08777-0AFD-4250-952E-FBE3636C4015}" type="pres">
      <dgm:prSet presAssocID="{D8E243E8-5308-4042-B798-FA3005E84179}" presName="rootComposite" presStyleCnt="0"/>
      <dgm:spPr/>
    </dgm:pt>
    <dgm:pt modelId="{B241BECB-F2D5-4D3F-BE20-B7D80EE57FDC}" type="pres">
      <dgm:prSet presAssocID="{D8E243E8-5308-4042-B798-FA3005E84179}" presName="rootText" presStyleLbl="node3" presStyleIdx="0" presStyleCnt="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E577EFB-F2D7-4633-89BB-07CA2C7977BC}" type="pres">
      <dgm:prSet presAssocID="{D8E243E8-5308-4042-B798-FA3005E84179}" presName="rootConnector" presStyleLbl="node3" presStyleIdx="0" presStyleCnt="2"/>
      <dgm:spPr/>
      <dgm:t>
        <a:bodyPr/>
        <a:lstStyle/>
        <a:p>
          <a:endParaRPr lang="ru-RU"/>
        </a:p>
      </dgm:t>
    </dgm:pt>
    <dgm:pt modelId="{48C59F40-883A-4C09-A1B0-DE7EF90E2032}" type="pres">
      <dgm:prSet presAssocID="{D8E243E8-5308-4042-B798-FA3005E84179}" presName="hierChild4" presStyleCnt="0"/>
      <dgm:spPr/>
    </dgm:pt>
    <dgm:pt modelId="{1EC715BC-A695-45B7-8F00-5938F2112270}" type="pres">
      <dgm:prSet presAssocID="{D8E243E8-5308-4042-B798-FA3005E84179}" presName="hierChild5" presStyleCnt="0"/>
      <dgm:spPr/>
    </dgm:pt>
    <dgm:pt modelId="{F6D22310-FA15-4993-8DFB-B95DDF0EAE98}" type="pres">
      <dgm:prSet presAssocID="{FD7A61CE-233B-4111-8A5B-D03B527B7419}" presName="Name35" presStyleLbl="parChTrans1D3" presStyleIdx="1" presStyleCnt="2"/>
      <dgm:spPr/>
      <dgm:t>
        <a:bodyPr/>
        <a:lstStyle/>
        <a:p>
          <a:endParaRPr lang="ru-RU"/>
        </a:p>
      </dgm:t>
    </dgm:pt>
    <dgm:pt modelId="{165BF625-5CA7-43E7-A5AE-2420CDD9D1C7}" type="pres">
      <dgm:prSet presAssocID="{0C1692FF-AE3C-467F-917A-9FB212E1BA0A}" presName="hierRoot2" presStyleCnt="0">
        <dgm:presLayoutVars>
          <dgm:hierBranch val="init"/>
        </dgm:presLayoutVars>
      </dgm:prSet>
      <dgm:spPr/>
    </dgm:pt>
    <dgm:pt modelId="{2BA82B3E-852C-4C9E-8DED-C01A0E18DF7C}" type="pres">
      <dgm:prSet presAssocID="{0C1692FF-AE3C-467F-917A-9FB212E1BA0A}" presName="rootComposite" presStyleCnt="0"/>
      <dgm:spPr/>
    </dgm:pt>
    <dgm:pt modelId="{88380415-DADB-4744-ABF6-61992FF14733}" type="pres">
      <dgm:prSet presAssocID="{0C1692FF-AE3C-467F-917A-9FB212E1BA0A}" presName="rootText" presStyleLbl="node3" presStyleIdx="1" presStyleCnt="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C32B065-53CB-4F1A-823C-046B6F8AC69E}" type="pres">
      <dgm:prSet presAssocID="{0C1692FF-AE3C-467F-917A-9FB212E1BA0A}" presName="rootConnector" presStyleLbl="node3" presStyleIdx="1" presStyleCnt="2"/>
      <dgm:spPr/>
      <dgm:t>
        <a:bodyPr/>
        <a:lstStyle/>
        <a:p>
          <a:endParaRPr lang="ru-RU"/>
        </a:p>
      </dgm:t>
    </dgm:pt>
    <dgm:pt modelId="{ED2DBB99-1B1B-4B23-8E8C-8E2E890D3313}" type="pres">
      <dgm:prSet presAssocID="{0C1692FF-AE3C-467F-917A-9FB212E1BA0A}" presName="hierChild4" presStyleCnt="0"/>
      <dgm:spPr/>
    </dgm:pt>
    <dgm:pt modelId="{6D010FD2-5219-4072-861F-C92B3EA47FAF}" type="pres">
      <dgm:prSet presAssocID="{0C1692FF-AE3C-467F-917A-9FB212E1BA0A}" presName="hierChild5" presStyleCnt="0"/>
      <dgm:spPr/>
    </dgm:pt>
    <dgm:pt modelId="{041187F7-7FBE-4582-B31F-B93EA202B09D}" type="pres">
      <dgm:prSet presAssocID="{A6C42E1F-BFE0-45DE-889C-5E81BB481B56}" presName="hierChild5" presStyleCnt="0"/>
      <dgm:spPr/>
    </dgm:pt>
    <dgm:pt modelId="{1558DC8A-CA88-4871-B32B-2FA72D65A89E}" type="pres">
      <dgm:prSet presAssocID="{E9516F6C-5908-413A-9F6B-F2C32B84543A}" presName="hierChild3" presStyleCnt="0"/>
      <dgm:spPr/>
    </dgm:pt>
  </dgm:ptLst>
  <dgm:cxnLst>
    <dgm:cxn modelId="{51B84735-73F8-418E-B2FF-37BCBCD8B568}" type="presOf" srcId="{33827EB5-ACE5-4231-96DF-824CD7335A41}" destId="{5AD5CE8F-7C44-44FE-9F01-8839C4B97233}" srcOrd="0" destOrd="0" presId="urn:microsoft.com/office/officeart/2005/8/layout/orgChart1"/>
    <dgm:cxn modelId="{B45165BD-0657-4775-AA18-2315298AE448}" srcId="{A6C42E1F-BFE0-45DE-889C-5E81BB481B56}" destId="{0C1692FF-AE3C-467F-917A-9FB212E1BA0A}" srcOrd="1" destOrd="0" parTransId="{FD7A61CE-233B-4111-8A5B-D03B527B7419}" sibTransId="{1794043A-A8E8-4B6E-AC79-1876AE98797A}"/>
    <dgm:cxn modelId="{309C38FD-629C-416A-97EF-A8F56C6C34FE}" type="presOf" srcId="{EACA5883-928D-490A-B3E2-5DDBDFEDCCA4}" destId="{D9FE7964-C1A5-438A-B2DB-ADF284583036}" srcOrd="0" destOrd="0" presId="urn:microsoft.com/office/officeart/2005/8/layout/orgChart1"/>
    <dgm:cxn modelId="{A6AD9C39-C465-4422-A9E2-75DEF180DF32}" type="presOf" srcId="{E9516F6C-5908-413A-9F6B-F2C32B84543A}" destId="{5284F1C8-2EA3-4E2C-8BD0-1B0DF157FAFC}" srcOrd="1" destOrd="0" presId="urn:microsoft.com/office/officeart/2005/8/layout/orgChart1"/>
    <dgm:cxn modelId="{60B206FC-951D-4136-AFA6-5A2DF5F9338C}" srcId="{E9516F6C-5908-413A-9F6B-F2C32B84543A}" destId="{A6C42E1F-BFE0-45DE-889C-5E81BB481B56}" srcOrd="0" destOrd="0" parTransId="{33827EB5-ACE5-4231-96DF-824CD7335A41}" sibTransId="{D16F4029-C3A5-4E6C-96C3-9C0D0E857381}"/>
    <dgm:cxn modelId="{7F6045C1-A9B0-409F-83AB-D9AF14A96673}" srcId="{EACA5883-928D-490A-B3E2-5DDBDFEDCCA4}" destId="{E9516F6C-5908-413A-9F6B-F2C32B84543A}" srcOrd="0" destOrd="0" parTransId="{B7052620-CB24-4F5A-803A-EDE81F5E23F2}" sibTransId="{E8EBAD8D-882F-4F8B-A351-D9E8614A6386}"/>
    <dgm:cxn modelId="{BC52D3B9-F788-4CDE-8AAA-3004831CD8EF}" type="presOf" srcId="{A6C42E1F-BFE0-45DE-889C-5E81BB481B56}" destId="{721C923D-E7D5-4027-BF18-62798863DE20}" srcOrd="1" destOrd="0" presId="urn:microsoft.com/office/officeart/2005/8/layout/orgChart1"/>
    <dgm:cxn modelId="{3BA54BE5-846D-4E40-B864-CECF6CD119DE}" srcId="{A6C42E1F-BFE0-45DE-889C-5E81BB481B56}" destId="{D8E243E8-5308-4042-B798-FA3005E84179}" srcOrd="0" destOrd="0" parTransId="{54FD3E08-69ED-44D6-ADD5-CAD86F8EB52F}" sibTransId="{92BF4090-49AE-40E0-9084-03D3FF86AB28}"/>
    <dgm:cxn modelId="{390C7A06-701E-4A24-835E-AC87FE62010D}" type="presOf" srcId="{E9516F6C-5908-413A-9F6B-F2C32B84543A}" destId="{F7F2346D-F979-4531-A45B-F1FC2659B65E}" srcOrd="0" destOrd="0" presId="urn:microsoft.com/office/officeart/2005/8/layout/orgChart1"/>
    <dgm:cxn modelId="{6DF3B435-51F6-4D45-B337-1C321EC4CFD5}" type="presOf" srcId="{0C1692FF-AE3C-467F-917A-9FB212E1BA0A}" destId="{DC32B065-53CB-4F1A-823C-046B6F8AC69E}" srcOrd="1" destOrd="0" presId="urn:microsoft.com/office/officeart/2005/8/layout/orgChart1"/>
    <dgm:cxn modelId="{4F3DBE90-FF5E-4449-B3EC-D52AC13B9BE0}" type="presOf" srcId="{A6C42E1F-BFE0-45DE-889C-5E81BB481B56}" destId="{7F222C1F-123E-43EC-9822-4D9DF926BAA1}" srcOrd="0" destOrd="0" presId="urn:microsoft.com/office/officeart/2005/8/layout/orgChart1"/>
    <dgm:cxn modelId="{8F56662C-2399-4B45-BCF8-8CB9CAC5EB2D}" type="presOf" srcId="{54FD3E08-69ED-44D6-ADD5-CAD86F8EB52F}" destId="{AAF4BDFE-1E6D-4367-9DC8-80BEA0C523E0}" srcOrd="0" destOrd="0" presId="urn:microsoft.com/office/officeart/2005/8/layout/orgChart1"/>
    <dgm:cxn modelId="{BCE1EF0B-236D-4D08-89CE-A75EEAF62C52}" type="presOf" srcId="{0C1692FF-AE3C-467F-917A-9FB212E1BA0A}" destId="{88380415-DADB-4744-ABF6-61992FF14733}" srcOrd="0" destOrd="0" presId="urn:microsoft.com/office/officeart/2005/8/layout/orgChart1"/>
    <dgm:cxn modelId="{DC1D422B-B6B8-4227-9198-7225125C5820}" type="presOf" srcId="{D8E243E8-5308-4042-B798-FA3005E84179}" destId="{B241BECB-F2D5-4D3F-BE20-B7D80EE57FDC}" srcOrd="0" destOrd="0" presId="urn:microsoft.com/office/officeart/2005/8/layout/orgChart1"/>
    <dgm:cxn modelId="{E5D72A77-2511-4787-90DA-4069C685705D}" type="presOf" srcId="{FD7A61CE-233B-4111-8A5B-D03B527B7419}" destId="{F6D22310-FA15-4993-8DFB-B95DDF0EAE98}" srcOrd="0" destOrd="0" presId="urn:microsoft.com/office/officeart/2005/8/layout/orgChart1"/>
    <dgm:cxn modelId="{D1E1D28B-C633-4FE0-B166-8EA2182202B0}" type="presOf" srcId="{D8E243E8-5308-4042-B798-FA3005E84179}" destId="{5E577EFB-F2D7-4633-89BB-07CA2C7977BC}" srcOrd="1" destOrd="0" presId="urn:microsoft.com/office/officeart/2005/8/layout/orgChart1"/>
    <dgm:cxn modelId="{917B0146-45DD-4C53-88B1-3EF39FB526D0}" type="presParOf" srcId="{D9FE7964-C1A5-438A-B2DB-ADF284583036}" destId="{AC7FF50F-2CB7-4440-A1A0-48FB01A9A4C1}" srcOrd="0" destOrd="0" presId="urn:microsoft.com/office/officeart/2005/8/layout/orgChart1"/>
    <dgm:cxn modelId="{2FED7647-4714-444C-B76B-440B76CEC06C}" type="presParOf" srcId="{AC7FF50F-2CB7-4440-A1A0-48FB01A9A4C1}" destId="{7522630C-208D-4213-930A-C355E7DA06C4}" srcOrd="0" destOrd="0" presId="urn:microsoft.com/office/officeart/2005/8/layout/orgChart1"/>
    <dgm:cxn modelId="{60464CA7-E4BA-4C99-AEFF-2EB1C499346A}" type="presParOf" srcId="{7522630C-208D-4213-930A-C355E7DA06C4}" destId="{F7F2346D-F979-4531-A45B-F1FC2659B65E}" srcOrd="0" destOrd="0" presId="urn:microsoft.com/office/officeart/2005/8/layout/orgChart1"/>
    <dgm:cxn modelId="{0E53FDC3-830C-43DC-AAED-BF0CD4EB7023}" type="presParOf" srcId="{7522630C-208D-4213-930A-C355E7DA06C4}" destId="{5284F1C8-2EA3-4E2C-8BD0-1B0DF157FAFC}" srcOrd="1" destOrd="0" presId="urn:microsoft.com/office/officeart/2005/8/layout/orgChart1"/>
    <dgm:cxn modelId="{3594F344-7589-4040-AB22-D3E9214E02E8}" type="presParOf" srcId="{AC7FF50F-2CB7-4440-A1A0-48FB01A9A4C1}" destId="{A1276C57-C628-4CD2-BE73-E6B301CA731C}" srcOrd="1" destOrd="0" presId="urn:microsoft.com/office/officeart/2005/8/layout/orgChart1"/>
    <dgm:cxn modelId="{165CEAB8-2809-42CD-94B0-358369BF344B}" type="presParOf" srcId="{A1276C57-C628-4CD2-BE73-E6B301CA731C}" destId="{5AD5CE8F-7C44-44FE-9F01-8839C4B97233}" srcOrd="0" destOrd="0" presId="urn:microsoft.com/office/officeart/2005/8/layout/orgChart1"/>
    <dgm:cxn modelId="{794A9862-70C3-4DAC-8E75-74E750DB5DF1}" type="presParOf" srcId="{A1276C57-C628-4CD2-BE73-E6B301CA731C}" destId="{2F8329A5-8C3F-446C-A37B-56ACC0660653}" srcOrd="1" destOrd="0" presId="urn:microsoft.com/office/officeart/2005/8/layout/orgChart1"/>
    <dgm:cxn modelId="{B49B754B-549F-43A5-B335-47F7CC91F660}" type="presParOf" srcId="{2F8329A5-8C3F-446C-A37B-56ACC0660653}" destId="{49C3F2F5-59F8-4F78-94CC-81011115DDAA}" srcOrd="0" destOrd="0" presId="urn:microsoft.com/office/officeart/2005/8/layout/orgChart1"/>
    <dgm:cxn modelId="{D6C71FFE-9478-4D95-B816-36DCB9AA382D}" type="presParOf" srcId="{49C3F2F5-59F8-4F78-94CC-81011115DDAA}" destId="{7F222C1F-123E-43EC-9822-4D9DF926BAA1}" srcOrd="0" destOrd="0" presId="urn:microsoft.com/office/officeart/2005/8/layout/orgChart1"/>
    <dgm:cxn modelId="{B019BCA4-66BE-4A15-AA96-7190D99E7009}" type="presParOf" srcId="{49C3F2F5-59F8-4F78-94CC-81011115DDAA}" destId="{721C923D-E7D5-4027-BF18-62798863DE20}" srcOrd="1" destOrd="0" presId="urn:microsoft.com/office/officeart/2005/8/layout/orgChart1"/>
    <dgm:cxn modelId="{56473123-2BC8-4A7D-9C41-F29DB509C899}" type="presParOf" srcId="{2F8329A5-8C3F-446C-A37B-56ACC0660653}" destId="{513BCDDE-B628-44C5-9FB0-7F663E1DDC5C}" srcOrd="1" destOrd="0" presId="urn:microsoft.com/office/officeart/2005/8/layout/orgChart1"/>
    <dgm:cxn modelId="{ED11DDC4-DDB8-41F1-AB8C-BDE680980A87}" type="presParOf" srcId="{513BCDDE-B628-44C5-9FB0-7F663E1DDC5C}" destId="{AAF4BDFE-1E6D-4367-9DC8-80BEA0C523E0}" srcOrd="0" destOrd="0" presId="urn:microsoft.com/office/officeart/2005/8/layout/orgChart1"/>
    <dgm:cxn modelId="{BBC83891-239C-4820-BB84-7E4B86FE2DAB}" type="presParOf" srcId="{513BCDDE-B628-44C5-9FB0-7F663E1DDC5C}" destId="{4997E996-67AC-48D3-9335-D73D7CF5C5FA}" srcOrd="1" destOrd="0" presId="urn:microsoft.com/office/officeart/2005/8/layout/orgChart1"/>
    <dgm:cxn modelId="{91553559-D3DE-49F3-9B32-82C84BA6914C}" type="presParOf" srcId="{4997E996-67AC-48D3-9335-D73D7CF5C5FA}" destId="{25D08777-0AFD-4250-952E-FBE3636C4015}" srcOrd="0" destOrd="0" presId="urn:microsoft.com/office/officeart/2005/8/layout/orgChart1"/>
    <dgm:cxn modelId="{46316D1C-08CB-47F5-B841-FC30BC12D92F}" type="presParOf" srcId="{25D08777-0AFD-4250-952E-FBE3636C4015}" destId="{B241BECB-F2D5-4D3F-BE20-B7D80EE57FDC}" srcOrd="0" destOrd="0" presId="urn:microsoft.com/office/officeart/2005/8/layout/orgChart1"/>
    <dgm:cxn modelId="{4AB3B8CC-992B-4D82-BB34-853EB9CAACA3}" type="presParOf" srcId="{25D08777-0AFD-4250-952E-FBE3636C4015}" destId="{5E577EFB-F2D7-4633-89BB-07CA2C7977BC}" srcOrd="1" destOrd="0" presId="urn:microsoft.com/office/officeart/2005/8/layout/orgChart1"/>
    <dgm:cxn modelId="{027C2CD7-77E6-4668-AEFC-34723C8F7C71}" type="presParOf" srcId="{4997E996-67AC-48D3-9335-D73D7CF5C5FA}" destId="{48C59F40-883A-4C09-A1B0-DE7EF90E2032}" srcOrd="1" destOrd="0" presId="urn:microsoft.com/office/officeart/2005/8/layout/orgChart1"/>
    <dgm:cxn modelId="{53001AC6-11E9-4F34-BF89-5AA6CEB21573}" type="presParOf" srcId="{4997E996-67AC-48D3-9335-D73D7CF5C5FA}" destId="{1EC715BC-A695-45B7-8F00-5938F2112270}" srcOrd="2" destOrd="0" presId="urn:microsoft.com/office/officeart/2005/8/layout/orgChart1"/>
    <dgm:cxn modelId="{4DD830ED-019C-4FA4-94D3-1EA0E15ECF43}" type="presParOf" srcId="{513BCDDE-B628-44C5-9FB0-7F663E1DDC5C}" destId="{F6D22310-FA15-4993-8DFB-B95DDF0EAE98}" srcOrd="2" destOrd="0" presId="urn:microsoft.com/office/officeart/2005/8/layout/orgChart1"/>
    <dgm:cxn modelId="{CE62268B-0716-4DA9-83BA-5D1FC36CE2AC}" type="presParOf" srcId="{513BCDDE-B628-44C5-9FB0-7F663E1DDC5C}" destId="{165BF625-5CA7-43E7-A5AE-2420CDD9D1C7}" srcOrd="3" destOrd="0" presId="urn:microsoft.com/office/officeart/2005/8/layout/orgChart1"/>
    <dgm:cxn modelId="{6382EB1D-5A7F-4FCE-90BE-BC79F6F5F590}" type="presParOf" srcId="{165BF625-5CA7-43E7-A5AE-2420CDD9D1C7}" destId="{2BA82B3E-852C-4C9E-8DED-C01A0E18DF7C}" srcOrd="0" destOrd="0" presId="urn:microsoft.com/office/officeart/2005/8/layout/orgChart1"/>
    <dgm:cxn modelId="{6F9F2504-9D00-4B3F-B3EA-BBC3B1587FAD}" type="presParOf" srcId="{2BA82B3E-852C-4C9E-8DED-C01A0E18DF7C}" destId="{88380415-DADB-4744-ABF6-61992FF14733}" srcOrd="0" destOrd="0" presId="urn:microsoft.com/office/officeart/2005/8/layout/orgChart1"/>
    <dgm:cxn modelId="{4C59E2F9-8A5F-4A54-8DEF-E36BA1B72FE5}" type="presParOf" srcId="{2BA82B3E-852C-4C9E-8DED-C01A0E18DF7C}" destId="{DC32B065-53CB-4F1A-823C-046B6F8AC69E}" srcOrd="1" destOrd="0" presId="urn:microsoft.com/office/officeart/2005/8/layout/orgChart1"/>
    <dgm:cxn modelId="{B1925259-5873-4534-9EB0-4EDFF2ADE56E}" type="presParOf" srcId="{165BF625-5CA7-43E7-A5AE-2420CDD9D1C7}" destId="{ED2DBB99-1B1B-4B23-8E8C-8E2E890D3313}" srcOrd="1" destOrd="0" presId="urn:microsoft.com/office/officeart/2005/8/layout/orgChart1"/>
    <dgm:cxn modelId="{0B5F92EA-35AC-44CD-B8B8-40FE111ED136}" type="presParOf" srcId="{165BF625-5CA7-43E7-A5AE-2420CDD9D1C7}" destId="{6D010FD2-5219-4072-861F-C92B3EA47FAF}" srcOrd="2" destOrd="0" presId="urn:microsoft.com/office/officeart/2005/8/layout/orgChart1"/>
    <dgm:cxn modelId="{8890F333-B83D-47FC-93C1-3B0A9F2E1EBC}" type="presParOf" srcId="{2F8329A5-8C3F-446C-A37B-56ACC0660653}" destId="{041187F7-7FBE-4582-B31F-B93EA202B09D}" srcOrd="2" destOrd="0" presId="urn:microsoft.com/office/officeart/2005/8/layout/orgChart1"/>
    <dgm:cxn modelId="{FA3C2C19-B8CA-484E-BB04-9346903DB5BC}" type="presParOf" srcId="{AC7FF50F-2CB7-4440-A1A0-48FB01A9A4C1}" destId="{1558DC8A-CA88-4871-B32B-2FA72D65A89E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D22310-FA15-4993-8DFB-B95DDF0EAE98}">
      <dsp:nvSpPr>
        <dsp:cNvPr id="0" name=""/>
        <dsp:cNvSpPr/>
      </dsp:nvSpPr>
      <dsp:spPr>
        <a:xfrm>
          <a:off x="4181636" y="2971473"/>
          <a:ext cx="2143241" cy="743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967"/>
              </a:lnTo>
              <a:lnTo>
                <a:pt x="2143241" y="371967"/>
              </a:lnTo>
              <a:lnTo>
                <a:pt x="2143241" y="743935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4BDFE-1E6D-4367-9DC8-80BEA0C523E0}">
      <dsp:nvSpPr>
        <dsp:cNvPr id="0" name=""/>
        <dsp:cNvSpPr/>
      </dsp:nvSpPr>
      <dsp:spPr>
        <a:xfrm>
          <a:off x="2038394" y="2971473"/>
          <a:ext cx="2143241" cy="743935"/>
        </a:xfrm>
        <a:custGeom>
          <a:avLst/>
          <a:gdLst/>
          <a:ahLst/>
          <a:cxnLst/>
          <a:rect l="0" t="0" r="0" b="0"/>
          <a:pathLst>
            <a:path>
              <a:moveTo>
                <a:pt x="2143241" y="0"/>
              </a:moveTo>
              <a:lnTo>
                <a:pt x="2143241" y="371967"/>
              </a:lnTo>
              <a:lnTo>
                <a:pt x="0" y="371967"/>
              </a:lnTo>
              <a:lnTo>
                <a:pt x="0" y="743935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5CE8F-7C44-44FE-9F01-8839C4B97233}">
      <dsp:nvSpPr>
        <dsp:cNvPr id="0" name=""/>
        <dsp:cNvSpPr/>
      </dsp:nvSpPr>
      <dsp:spPr>
        <a:xfrm>
          <a:off x="4135916" y="1230789"/>
          <a:ext cx="91440" cy="743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3935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2346D-F979-4531-A45B-F1FC2659B65E}">
      <dsp:nvSpPr>
        <dsp:cNvPr id="0" name=""/>
        <dsp:cNvSpPr/>
      </dsp:nvSpPr>
      <dsp:spPr>
        <a:xfrm>
          <a:off x="778079" y="1206"/>
          <a:ext cx="6807112" cy="1229583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ДЕПАРТАМЕНТ ГОРОДСКОГО ХОЗЯЙСТВА</a:t>
          </a:r>
          <a:endParaRPr lang="ru-RU" sz="2400" b="1" kern="1200" dirty="0"/>
        </a:p>
      </dsp:txBody>
      <dsp:txXfrm>
        <a:off x="778079" y="1206"/>
        <a:ext cx="6807112" cy="1229583"/>
      </dsp:txXfrm>
    </dsp:sp>
    <dsp:sp modelId="{7F222C1F-123E-43EC-9822-4D9DF926BAA1}">
      <dsp:nvSpPr>
        <dsp:cNvPr id="0" name=""/>
        <dsp:cNvSpPr/>
      </dsp:nvSpPr>
      <dsp:spPr>
        <a:xfrm>
          <a:off x="241702" y="1974724"/>
          <a:ext cx="7879866" cy="996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n-lt"/>
              <a:cs typeface="Times New Roman" pitchFamily="18" charset="0"/>
            </a:rPr>
            <a:t>УПРАВЛЕНИЕ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n-lt"/>
              <a:cs typeface="Times New Roman" pitchFamily="18" charset="0"/>
            </a:rPr>
            <a:t>МУНИЦИПАЛЬНОГО </a:t>
          </a:r>
          <a:r>
            <a:rPr lang="ru-RU" sz="2400" b="1" kern="1200" dirty="0" smtClean="0">
              <a:latin typeface="+mn-lt"/>
            </a:rPr>
            <a:t>ЖИЛИЩНОГО</a:t>
          </a:r>
          <a:r>
            <a:rPr lang="ru-RU" sz="2400" b="1" kern="1200" dirty="0" smtClean="0">
              <a:latin typeface="+mn-lt"/>
              <a:cs typeface="Times New Roman" pitchFamily="18" charset="0"/>
            </a:rPr>
            <a:t> КОНТРОЛЯ</a:t>
          </a:r>
          <a:endParaRPr lang="ru-RU" sz="2400" b="1" kern="1200" dirty="0">
            <a:latin typeface="+mn-lt"/>
            <a:cs typeface="Times New Roman" pitchFamily="18" charset="0"/>
          </a:endParaRPr>
        </a:p>
      </dsp:txBody>
      <dsp:txXfrm>
        <a:off x="241702" y="1974724"/>
        <a:ext cx="7879866" cy="996749"/>
      </dsp:txXfrm>
    </dsp:sp>
    <dsp:sp modelId="{B241BECB-F2D5-4D3F-BE20-B7D80EE57FDC}">
      <dsp:nvSpPr>
        <dsp:cNvPr id="0" name=""/>
        <dsp:cNvSpPr/>
      </dsp:nvSpPr>
      <dsp:spPr>
        <a:xfrm>
          <a:off x="267120" y="3715408"/>
          <a:ext cx="3542548" cy="1771274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n-lt"/>
              <a:cs typeface="Times New Roman" pitchFamily="18" charset="0"/>
            </a:rPr>
            <a:t>ОТДЕЛ АНАЛИТИКИ И ПРАВОВОГО ОБЕСПЕЧЕНИЯ</a:t>
          </a:r>
          <a:endParaRPr lang="ru-RU" sz="2000" b="1" kern="1200" dirty="0">
            <a:latin typeface="+mn-lt"/>
            <a:cs typeface="Times New Roman" pitchFamily="18" charset="0"/>
          </a:endParaRPr>
        </a:p>
      </dsp:txBody>
      <dsp:txXfrm>
        <a:off x="267120" y="3715408"/>
        <a:ext cx="3542548" cy="1771274"/>
      </dsp:txXfrm>
    </dsp:sp>
    <dsp:sp modelId="{88380415-DADB-4744-ABF6-61992FF14733}">
      <dsp:nvSpPr>
        <dsp:cNvPr id="0" name=""/>
        <dsp:cNvSpPr/>
      </dsp:nvSpPr>
      <dsp:spPr>
        <a:xfrm>
          <a:off x="4553603" y="3715408"/>
          <a:ext cx="3542548" cy="1771274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n-lt"/>
            </a:rPr>
            <a:t>ОТДЕЛ ТЕХНИЧЕСКОГО КОНТРОЛЯ</a:t>
          </a:r>
          <a:endParaRPr lang="ru-RU" sz="2000" b="1" kern="1200" dirty="0">
            <a:latin typeface="+mn-lt"/>
          </a:endParaRPr>
        </a:p>
      </dsp:txBody>
      <dsp:txXfrm>
        <a:off x="4553603" y="3715408"/>
        <a:ext cx="3542548" cy="1771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92AE8-5771-4EDC-9CD2-4DEAED5B350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513AC-5EA2-470D-AA87-DF132DF00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513AC-5EA2-470D-AA87-DF132DF008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513AC-5EA2-470D-AA87-DF132DF008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A6D23-C38A-4133-8808-A5765682461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614C-6207-432D-AE1D-487124CC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 </a:t>
            </a:r>
            <a:b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реализации администрацией городского округа Тольятти полномочий по осуществлению </a:t>
            </a:r>
            <a:b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жилищного контроля                       за 2016 год»</a:t>
            </a:r>
            <a:endParaRPr lang="ru-RU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7344816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Докладчик</a:t>
            </a:r>
            <a:r>
              <a:rPr lang="en-US" b="1" dirty="0" smtClean="0">
                <a:solidFill>
                  <a:schemeClr val="tx2"/>
                </a:solidFill>
              </a:rPr>
              <a:t>: </a:t>
            </a:r>
            <a:endParaRPr lang="ru-RU" b="1" dirty="0" smtClean="0">
              <a:solidFill>
                <a:schemeClr val="tx2"/>
              </a:solidFill>
            </a:endParaRP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Руководитель департамента городского хозяйства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Ерин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Вадим Александрович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оронихина\Рабочий стол\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363272" cy="5487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оронихина\Рабочий стол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3419872" y="2924944"/>
            <a:ext cx="2304256" cy="1080120"/>
          </a:xfrm>
          <a:prstGeom prst="roundRect">
            <a:avLst/>
          </a:prstGeom>
          <a:solidFill>
            <a:srgbClr val="FF0000">
              <a:alpha val="72000"/>
            </a:srgbClr>
          </a:solidFill>
          <a:ln w="38100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МУНИЦИПАЛЬНЫЙ ЖИЛИЩНЫЙ КОНТРОЛЬ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0" y="0"/>
            <a:ext cx="2952328" cy="24208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/>
              <a:t>ПРАВОМЕРНОСТЬ НАЧИСЛЕНИЯ ПЛАТЫ ЗА ЖИЛИЩНО-КОММУНАЛЬНЫЕ УСЛУГИ</a:t>
            </a:r>
            <a:endParaRPr lang="ru-RU" sz="1400" b="1" dirty="0"/>
          </a:p>
        </p:txBody>
      </p:sp>
      <p:pic>
        <p:nvPicPr>
          <p:cNvPr id="1027" name="Picture 3" descr="C:\Documents and Settings\Доронихина\Рабочий стол\ТАРИФ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2376264" cy="1368152"/>
          </a:xfrm>
          <a:prstGeom prst="rect">
            <a:avLst/>
          </a:prstGeom>
          <a:noFill/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6228184" y="0"/>
            <a:ext cx="2915816" cy="24928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КОНТРОЛЬ  ЗА СОДЕРЖАНИЕМ ОБЩЕДОМОВОГО ИМУЩЕСТВА</a:t>
            </a:r>
          </a:p>
          <a:p>
            <a:pPr algn="ctr"/>
            <a:endParaRPr lang="ru-RU" b="1" dirty="0"/>
          </a:p>
        </p:txBody>
      </p:sp>
      <p:pic>
        <p:nvPicPr>
          <p:cNvPr id="1028" name="Picture 4" descr="C:\Documents and Settings\Доронихина\Рабочий стол\содержани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340768"/>
            <a:ext cx="2376264" cy="1008112"/>
          </a:xfrm>
          <a:prstGeom prst="rect">
            <a:avLst/>
          </a:prstGeom>
          <a:noFill/>
        </p:spPr>
      </p:pic>
      <p:sp>
        <p:nvSpPr>
          <p:cNvPr id="15" name="Блок-схема: альтернативный процесс 14"/>
          <p:cNvSpPr/>
          <p:nvPr/>
        </p:nvSpPr>
        <p:spPr>
          <a:xfrm>
            <a:off x="0" y="4509120"/>
            <a:ext cx="2952328" cy="23488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/>
              <a:t>ЗАКОННОСТЬ ОСУЩЕСТВЛЕНИЯ ДЕЯТЕЛЬНОСТИ ПО УПРАВЛЕНИЮ МКД</a:t>
            </a:r>
            <a:endParaRPr lang="ru-RU" sz="1400" b="1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191672" y="4437112"/>
            <a:ext cx="2952328" cy="24208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/>
              <a:t>КОНТРОЛЬ </a:t>
            </a:r>
          </a:p>
          <a:p>
            <a:pPr algn="ctr"/>
            <a:r>
              <a:rPr lang="ru-RU" sz="1400" b="1" dirty="0" smtClean="0"/>
              <a:t>ЗА ТЕХНИЧЕСКИМ СОСТОЯНИЕМ МУНИЦИПАЛЬНОГО ЖИЛИЩНОГО ФОНДА</a:t>
            </a:r>
            <a:endParaRPr lang="ru-RU" sz="1400" b="1" dirty="0"/>
          </a:p>
        </p:txBody>
      </p:sp>
      <p:pic>
        <p:nvPicPr>
          <p:cNvPr id="1029" name="Picture 5" descr="C:\Documents and Settings\Доронихина\Рабочий стол\УСТА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589240"/>
            <a:ext cx="2121818" cy="1138015"/>
          </a:xfrm>
          <a:prstGeom prst="rect">
            <a:avLst/>
          </a:prstGeom>
          <a:noFill/>
        </p:spPr>
      </p:pic>
      <p:pic>
        <p:nvPicPr>
          <p:cNvPr id="2052" name="Picture 4" descr="C:\Documents and Settings\Доронихина\Рабочий стол\скачанные файлы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517232"/>
            <a:ext cx="2088232" cy="1206156"/>
          </a:xfrm>
          <a:prstGeom prst="rect">
            <a:avLst/>
          </a:prstGeom>
          <a:noFill/>
        </p:spPr>
      </p:pic>
      <p:sp>
        <p:nvSpPr>
          <p:cNvPr id="14" name="Стрелка вниз 13"/>
          <p:cNvSpPr/>
          <p:nvPr/>
        </p:nvSpPr>
        <p:spPr>
          <a:xfrm rot="8004884">
            <a:off x="2719607" y="2224682"/>
            <a:ext cx="792088" cy="79208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757182">
            <a:off x="2719745" y="3881001"/>
            <a:ext cx="792088" cy="79208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3570392">
            <a:off x="5600025" y="2224778"/>
            <a:ext cx="792088" cy="79208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948523">
            <a:off x="5600087" y="3881023"/>
            <a:ext cx="792088" cy="792088"/>
          </a:xfrm>
          <a:prstGeom prst="downArrow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Доронихина\Рабочий стол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2388"/>
            <a:ext cx="9255125" cy="6941345"/>
          </a:xfrm>
          <a:prstGeom prst="rect">
            <a:avLst/>
          </a:prstGeom>
          <a:noFill/>
        </p:spPr>
      </p:pic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0" y="0"/>
          <a:ext cx="928690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Доронихина\Рабочий стол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979712" y="332656"/>
            <a:ext cx="5040560" cy="223224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/>
              <a:t>ДОКУМЕНТАРНЫЕ ПРОВЕРКИ</a:t>
            </a:r>
            <a:endParaRPr lang="ru-RU" sz="2000" b="1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251520" y="4005064"/>
            <a:ext cx="3672408" cy="2592288"/>
          </a:xfrm>
          <a:prstGeom prst="round2Same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/>
              <a:t>ТОВАРИЩЕСТВА </a:t>
            </a:r>
          </a:p>
          <a:p>
            <a:pPr algn="ctr"/>
            <a:r>
              <a:rPr lang="ru-RU" sz="2000" b="1" dirty="0" smtClean="0"/>
              <a:t>СОБСТВЕННИКОВ ЖИЛЬЯ</a:t>
            </a:r>
            <a:endParaRPr lang="ru-RU" sz="2000" b="1" dirty="0"/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220072" y="3933056"/>
            <a:ext cx="3672408" cy="2592288"/>
          </a:xfrm>
          <a:prstGeom prst="round2Same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/>
              <a:t>УПРАВЛЯЮЩИЕ  ОРГАНИЗАЦИИ</a:t>
            </a:r>
            <a:endParaRPr lang="ru-RU" sz="2000" b="1" dirty="0"/>
          </a:p>
        </p:txBody>
      </p:sp>
      <p:sp>
        <p:nvSpPr>
          <p:cNvPr id="9" name="Стрелка вниз 8"/>
          <p:cNvSpPr/>
          <p:nvPr/>
        </p:nvSpPr>
        <p:spPr>
          <a:xfrm rot="2509761">
            <a:off x="1938740" y="2550158"/>
            <a:ext cx="864096" cy="1503009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937397">
            <a:off x="6209768" y="2532074"/>
            <a:ext cx="864096" cy="1495159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Доронихина\Рабочий стол\тсж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085184"/>
            <a:ext cx="2880320" cy="1368152"/>
          </a:xfrm>
          <a:prstGeom prst="rect">
            <a:avLst/>
          </a:prstGeom>
          <a:noFill/>
        </p:spPr>
      </p:pic>
      <p:pic>
        <p:nvPicPr>
          <p:cNvPr id="1027" name="Picture 3" descr="C:\Documents and Settings\Доронихина\Рабочий стол\мкд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869160"/>
            <a:ext cx="2952328" cy="1512168"/>
          </a:xfrm>
          <a:prstGeom prst="rect">
            <a:avLst/>
          </a:prstGeom>
          <a:noFill/>
        </p:spPr>
      </p:pic>
      <p:pic>
        <p:nvPicPr>
          <p:cNvPr id="1028" name="Picture 4" descr="C:\Documents and Settings\Доронихина\Рабочий стол\док про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908720"/>
            <a:ext cx="3024336" cy="14401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03848" y="2708920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Доронихина\Рабочий стол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323512" cy="6857999"/>
          </a:xfrm>
          <a:prstGeom prst="rect">
            <a:avLst/>
          </a:prstGeom>
          <a:noFill/>
        </p:spPr>
      </p:pic>
      <p:pic>
        <p:nvPicPr>
          <p:cNvPr id="4101" name="Picture 5" descr="C:\Documents and Settings\Доронихина\Рабочий стол\Samarskoy_oblasti.jpg"/>
          <p:cNvPicPr>
            <a:picLocks noChangeAspect="1" noChangeArrowheads="1"/>
          </p:cNvPicPr>
          <p:nvPr/>
        </p:nvPicPr>
        <p:blipFill>
          <a:blip r:embed="rId3" cstate="print">
            <a:lum bright="15000"/>
          </a:blip>
          <a:srcRect/>
          <a:stretch>
            <a:fillRect/>
          </a:stretch>
        </p:blipFill>
        <p:spPr bwMode="auto">
          <a:xfrm>
            <a:off x="6551712" y="2786058"/>
            <a:ext cx="2592288" cy="1782198"/>
          </a:xfrm>
          <a:prstGeom prst="rect">
            <a:avLst/>
          </a:prstGeom>
          <a:noFill/>
        </p:spPr>
      </p:pic>
      <p:pic>
        <p:nvPicPr>
          <p:cNvPr id="1026" name="Picture 2" descr="C:\Documents and Settings\titov.va\Рабочий стол\Виктор МЖК\Доклады\СУДЕБНАЯ-ПРАКТИ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2719080" cy="2000240"/>
          </a:xfrm>
          <a:prstGeom prst="rect">
            <a:avLst/>
          </a:prstGeom>
          <a:noFill/>
        </p:spPr>
      </p:pic>
      <p:pic>
        <p:nvPicPr>
          <p:cNvPr id="1027" name="Picture 3" descr="C:\Documents and Settings\titov.va\Рабочий стол\Виктор МЖК\Доклады\кодекс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1857364"/>
            <a:ext cx="2286000" cy="3429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50004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СУДЕБНАЯ  И АДМИНИСТРАТИВНАЯ ПРАКТИКА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Доронихина\Рабочий стол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Итоги работы управления муниципального жилищного контроля за 2016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titov.va\Рабочий стол\Виктор МЖК\Доклады\ре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Доронихина\Рабочий стол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2420888"/>
            <a:ext cx="84032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88</Words>
  <Application>Microsoft Office PowerPoint</Application>
  <PresentationFormat>Экран (4:3)</PresentationFormat>
  <Paragraphs>29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Доклад  «О реализации администрацией городского округа Тольятти полномочий по осуществлению  муниципального жилищного контроля                       за 2016 год»</vt:lpstr>
      <vt:lpstr>Слайд 2</vt:lpstr>
      <vt:lpstr>Слайд 3</vt:lpstr>
      <vt:lpstr>Слайд 4</vt:lpstr>
      <vt:lpstr>Слайд 5</vt:lpstr>
      <vt:lpstr>Слайд 6</vt:lpstr>
      <vt:lpstr>Итоги работы управления муниципального жилищного контроля за 2016 год</vt:lpstr>
      <vt:lpstr>Слайд 8</vt:lpstr>
      <vt:lpstr>Слайд 9</vt:lpstr>
    </vt:vector>
  </TitlesOfParts>
  <Company>Мэрия городского округа Тольятти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«Об осуществлении  муниципального жилищного контроля  на территории городского округа Тольятти»</dc:title>
  <dc:creator>Доронихина</dc:creator>
  <cp:lastModifiedBy>titov.va</cp:lastModifiedBy>
  <cp:revision>95</cp:revision>
  <dcterms:created xsi:type="dcterms:W3CDTF">2015-05-18T11:37:07Z</dcterms:created>
  <dcterms:modified xsi:type="dcterms:W3CDTF">2017-03-31T07:44:36Z</dcterms:modified>
</cp:coreProperties>
</file>