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notesSlides/notesSlide2.xml" ContentType="application/vnd.openxmlformats-officedocument.presentationml.notesSlide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diagrams/layout7.xml" ContentType="application/vnd.openxmlformats-officedocument.drawingml.diagram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4.xml" ContentType="application/vnd.openxmlformats-officedocument.drawingml.diagram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data7.xml" ContentType="application/vnd.openxmlformats-officedocument.drawingml.diagramData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colors7.xml" ContentType="application/vnd.openxmlformats-officedocument.drawingml.diagramColors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colors4.xml" ContentType="application/vnd.openxmlformats-officedocument.drawingml.diagramColors+xml"/>
  <Override PartName="/ppt/diagrams/quickStyle6.xml" ContentType="application/vnd.openxmlformats-officedocument.drawingml.diagramStyle+xml"/>
  <Override PartName="/ppt/diagrams/quickStyle7.xml" ContentType="application/vnd.openxmlformats-officedocument.drawingml.diagramStyl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57" r:id="rId2"/>
    <p:sldId id="326" r:id="rId3"/>
    <p:sldId id="289" r:id="rId4"/>
    <p:sldId id="327" r:id="rId5"/>
    <p:sldId id="311" r:id="rId6"/>
    <p:sldId id="315" r:id="rId7"/>
    <p:sldId id="324" r:id="rId8"/>
    <p:sldId id="330" r:id="rId9"/>
    <p:sldId id="325" r:id="rId10"/>
    <p:sldId id="333" r:id="rId11"/>
    <p:sldId id="332" r:id="rId12"/>
    <p:sldId id="331" r:id="rId13"/>
    <p:sldId id="319" r:id="rId14"/>
    <p:sldId id="321" r:id="rId15"/>
    <p:sldId id="329" r:id="rId16"/>
    <p:sldId id="309" r:id="rId17"/>
  </p:sldIdLst>
  <p:sldSz cx="9144000" cy="6858000" type="screen4x3"/>
  <p:notesSz cx="6735763" cy="9799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  <a:srgbClr val="99CCFF"/>
    <a:srgbClr val="CCFFFF"/>
    <a:srgbClr val="00CCFF"/>
    <a:srgbClr val="00FF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 autoAdjust="0"/>
    <p:restoredTop sz="94654" autoAdjust="0"/>
  </p:normalViewPr>
  <p:slideViewPr>
    <p:cSldViewPr>
      <p:cViewPr varScale="1">
        <p:scale>
          <a:sx n="97" d="100"/>
          <a:sy n="97" d="100"/>
        </p:scale>
        <p:origin x="-90" y="-22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diagrams/_rels/data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image" Target="../media/image12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F955783-2459-4AE5-84B9-BCE7C3BBCD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29F5E90B-E82E-4703-B253-16915AC1AC18}">
      <dgm:prSet phldrT="[Текст]"/>
      <dgm:spPr>
        <a:noFill/>
      </dgm:spPr>
      <dgm:t>
        <a:bodyPr/>
        <a:lstStyle/>
        <a:p>
          <a:r>
            <a:rPr lang="ru-RU" dirty="0" smtClean="0"/>
            <a:t>В соответствии со стандартами Всемирной организации здравоохранения  уровень потребления алкоголя, </a:t>
          </a:r>
          <a:r>
            <a:rPr lang="ru-RU" b="1" u="sng" dirty="0" smtClean="0"/>
            <a:t>превышающий     9 литров на человека в год</a:t>
          </a:r>
          <a:r>
            <a:rPr lang="ru-RU" dirty="0" smtClean="0"/>
            <a:t>, считается опасным для здоровья нации. </a:t>
          </a:r>
          <a:endParaRPr lang="ru-RU" dirty="0"/>
        </a:p>
      </dgm:t>
    </dgm:pt>
    <dgm:pt modelId="{0F03CBD0-8C94-41BC-AF89-07E6DFBA5218}" type="parTrans" cxnId="{3D3F96F1-84B6-412E-891F-4D8B4A61A281}">
      <dgm:prSet/>
      <dgm:spPr/>
      <dgm:t>
        <a:bodyPr/>
        <a:lstStyle/>
        <a:p>
          <a:endParaRPr lang="ru-RU"/>
        </a:p>
      </dgm:t>
    </dgm:pt>
    <dgm:pt modelId="{AC90AFB3-3279-4BB7-A6C1-A926811E7D3F}" type="sibTrans" cxnId="{3D3F96F1-84B6-412E-891F-4D8B4A61A281}">
      <dgm:prSet/>
      <dgm:spPr/>
      <dgm:t>
        <a:bodyPr/>
        <a:lstStyle/>
        <a:p>
          <a:endParaRPr lang="ru-RU"/>
        </a:p>
      </dgm:t>
    </dgm:pt>
    <dgm:pt modelId="{C0D35E36-ED4B-48D4-94EB-E211B78C9621}">
      <dgm:prSet phldrT="[Текст]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08F0B122-C37E-4595-B990-6485A4DF7EFA}" type="sibTrans" cxnId="{B966C5F7-7709-4894-890A-17DA58C1EED3}">
      <dgm:prSet/>
      <dgm:spPr/>
      <dgm:t>
        <a:bodyPr/>
        <a:lstStyle/>
        <a:p>
          <a:endParaRPr lang="ru-RU"/>
        </a:p>
      </dgm:t>
    </dgm:pt>
    <dgm:pt modelId="{E81EEF4C-2048-48D9-B967-67D41CA904C2}" type="parTrans" cxnId="{B966C5F7-7709-4894-890A-17DA58C1EED3}">
      <dgm:prSet/>
      <dgm:spPr/>
      <dgm:t>
        <a:bodyPr/>
        <a:lstStyle/>
        <a:p>
          <a:endParaRPr lang="ru-RU"/>
        </a:p>
      </dgm:t>
    </dgm:pt>
    <dgm:pt modelId="{5BECD3CA-81EB-4E41-82B1-062280F8B46D}">
      <dgm:prSet/>
      <dgm:spPr>
        <a:noFill/>
      </dgm:spPr>
      <dgm:t>
        <a:bodyPr/>
        <a:lstStyle/>
        <a:p>
          <a:r>
            <a:rPr lang="ru-RU" dirty="0" smtClean="0"/>
            <a:t>Потребление алкогольной продукции на одного жителя городского округа Тольятти за последние годы составило </a:t>
          </a:r>
          <a:r>
            <a:rPr lang="ru-RU" b="1" u="sng" dirty="0" smtClean="0"/>
            <a:t>около 11 - 12 л. в год </a:t>
          </a:r>
          <a:r>
            <a:rPr lang="ru-RU" dirty="0" smtClean="0"/>
            <a:t>неабсолютного спирта</a:t>
          </a:r>
          <a:endParaRPr lang="ru-RU" dirty="0"/>
        </a:p>
      </dgm:t>
    </dgm:pt>
    <dgm:pt modelId="{08AC3635-4F3D-46BF-A854-D20318AE8B10}" type="parTrans" cxnId="{AF70F5DE-F095-46EF-9BD8-F3A182884CAE}">
      <dgm:prSet/>
      <dgm:spPr/>
      <dgm:t>
        <a:bodyPr/>
        <a:lstStyle/>
        <a:p>
          <a:endParaRPr lang="ru-RU"/>
        </a:p>
      </dgm:t>
    </dgm:pt>
    <dgm:pt modelId="{01152AF1-4D85-4F58-8316-422174FEE929}" type="sibTrans" cxnId="{AF70F5DE-F095-46EF-9BD8-F3A182884CAE}">
      <dgm:prSet/>
      <dgm:spPr/>
      <dgm:t>
        <a:bodyPr/>
        <a:lstStyle/>
        <a:p>
          <a:endParaRPr lang="ru-RU"/>
        </a:p>
      </dgm:t>
    </dgm:pt>
    <dgm:pt modelId="{F7D04D18-4648-4A25-A40A-67E707EF1C6C}">
      <dgm:prSet phldrT="[Текст]" phldr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 dirty="0"/>
        </a:p>
      </dgm:t>
    </dgm:pt>
    <dgm:pt modelId="{C3E626A4-7319-4802-B915-9B619E776C29}" type="sibTrans" cxnId="{705AA40A-78F6-4170-AF56-EEF312530BC0}">
      <dgm:prSet/>
      <dgm:spPr/>
      <dgm:t>
        <a:bodyPr/>
        <a:lstStyle/>
        <a:p>
          <a:endParaRPr lang="ru-RU"/>
        </a:p>
      </dgm:t>
    </dgm:pt>
    <dgm:pt modelId="{4429ABF7-39EE-4892-972B-5FA4C85B6537}" type="parTrans" cxnId="{705AA40A-78F6-4170-AF56-EEF312530BC0}">
      <dgm:prSet/>
      <dgm:spPr/>
      <dgm:t>
        <a:bodyPr/>
        <a:lstStyle/>
        <a:p>
          <a:endParaRPr lang="ru-RU"/>
        </a:p>
      </dgm:t>
    </dgm:pt>
    <dgm:pt modelId="{A7FC1AD9-0AEB-48CA-A174-319C96561F4F}" type="pres">
      <dgm:prSet presAssocID="{FF955783-2459-4AE5-84B9-BCE7C3BBCD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2F5437-832B-468C-816E-FC2459E223B7}" type="pres">
      <dgm:prSet presAssocID="{C0D35E36-ED4B-48D4-94EB-E211B78C9621}" presName="composite" presStyleCnt="0"/>
      <dgm:spPr/>
    </dgm:pt>
    <dgm:pt modelId="{9D8FD30D-33E0-4AD9-9C16-CEE356104776}" type="pres">
      <dgm:prSet presAssocID="{C0D35E36-ED4B-48D4-94EB-E211B78C9621}" presName="parentText" presStyleLbl="alignNode1" presStyleIdx="0" presStyleCnt="2" custLinFactNeighborX="2455" custLinFactNeighborY="-130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FA8FE5C-CCD7-4A7B-8994-B67D014D6FB7}" type="pres">
      <dgm:prSet presAssocID="{C0D35E36-ED4B-48D4-94EB-E211B78C9621}" presName="descendantText" presStyleLbl="alignAcc1" presStyleIdx="0" presStyleCnt="2" custLinFactNeighborX="-26" custLinFactNeighborY="-279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35417E0-3478-45A6-8AC5-D629CCD0C5A2}" type="pres">
      <dgm:prSet presAssocID="{08F0B122-C37E-4595-B990-6485A4DF7EFA}" presName="sp" presStyleCnt="0"/>
      <dgm:spPr/>
    </dgm:pt>
    <dgm:pt modelId="{00B339F4-E852-4E7A-9507-5A9A234A0894}" type="pres">
      <dgm:prSet presAssocID="{F7D04D18-4648-4A25-A40A-67E707EF1C6C}" presName="composite" presStyleCnt="0"/>
      <dgm:spPr/>
    </dgm:pt>
    <dgm:pt modelId="{D2584923-60C8-49B9-B919-498F3B4B764B}" type="pres">
      <dgm:prSet presAssocID="{F7D04D18-4648-4A25-A40A-67E707EF1C6C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FA2E56-0E10-469B-B9AC-B35F9B636473}" type="pres">
      <dgm:prSet presAssocID="{F7D04D18-4648-4A25-A40A-67E707EF1C6C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AFB7057-B419-422C-A1F3-287CCAC955C3}" type="presOf" srcId="{F7D04D18-4648-4A25-A40A-67E707EF1C6C}" destId="{D2584923-60C8-49B9-B919-498F3B4B764B}" srcOrd="0" destOrd="0" presId="urn:microsoft.com/office/officeart/2005/8/layout/chevron2"/>
    <dgm:cxn modelId="{1C10A664-4B9E-4361-8CF7-539BD2CD4583}" type="presOf" srcId="{29F5E90B-E82E-4703-B253-16915AC1AC18}" destId="{55FA2E56-0E10-469B-B9AC-B35F9B636473}" srcOrd="0" destOrd="0" presId="urn:microsoft.com/office/officeart/2005/8/layout/chevron2"/>
    <dgm:cxn modelId="{CD37D0B5-090A-4F12-8CA2-BC604382B24E}" type="presOf" srcId="{5BECD3CA-81EB-4E41-82B1-062280F8B46D}" destId="{9FA8FE5C-CCD7-4A7B-8994-B67D014D6FB7}" srcOrd="0" destOrd="0" presId="urn:microsoft.com/office/officeart/2005/8/layout/chevron2"/>
    <dgm:cxn modelId="{CD961EB8-5981-4AB2-8381-75226A862335}" type="presOf" srcId="{C0D35E36-ED4B-48D4-94EB-E211B78C9621}" destId="{9D8FD30D-33E0-4AD9-9C16-CEE356104776}" srcOrd="0" destOrd="0" presId="urn:microsoft.com/office/officeart/2005/8/layout/chevron2"/>
    <dgm:cxn modelId="{3D3F96F1-84B6-412E-891F-4D8B4A61A281}" srcId="{F7D04D18-4648-4A25-A40A-67E707EF1C6C}" destId="{29F5E90B-E82E-4703-B253-16915AC1AC18}" srcOrd="0" destOrd="0" parTransId="{0F03CBD0-8C94-41BC-AF89-07E6DFBA5218}" sibTransId="{AC90AFB3-3279-4BB7-A6C1-A926811E7D3F}"/>
    <dgm:cxn modelId="{B966C5F7-7709-4894-890A-17DA58C1EED3}" srcId="{FF955783-2459-4AE5-84B9-BCE7C3BBCDB9}" destId="{C0D35E36-ED4B-48D4-94EB-E211B78C9621}" srcOrd="0" destOrd="0" parTransId="{E81EEF4C-2048-48D9-B967-67D41CA904C2}" sibTransId="{08F0B122-C37E-4595-B990-6485A4DF7EFA}"/>
    <dgm:cxn modelId="{705AA40A-78F6-4170-AF56-EEF312530BC0}" srcId="{FF955783-2459-4AE5-84B9-BCE7C3BBCDB9}" destId="{F7D04D18-4648-4A25-A40A-67E707EF1C6C}" srcOrd="1" destOrd="0" parTransId="{4429ABF7-39EE-4892-972B-5FA4C85B6537}" sibTransId="{C3E626A4-7319-4802-B915-9B619E776C29}"/>
    <dgm:cxn modelId="{F9AF2FB7-7882-4C6F-8399-6D111AA6A86E}" type="presOf" srcId="{FF955783-2459-4AE5-84B9-BCE7C3BBCDB9}" destId="{A7FC1AD9-0AEB-48CA-A174-319C96561F4F}" srcOrd="0" destOrd="0" presId="urn:microsoft.com/office/officeart/2005/8/layout/chevron2"/>
    <dgm:cxn modelId="{AF70F5DE-F095-46EF-9BD8-F3A182884CAE}" srcId="{C0D35E36-ED4B-48D4-94EB-E211B78C9621}" destId="{5BECD3CA-81EB-4E41-82B1-062280F8B46D}" srcOrd="0" destOrd="0" parTransId="{08AC3635-4F3D-46BF-A854-D20318AE8B10}" sibTransId="{01152AF1-4D85-4F58-8316-422174FEE929}"/>
    <dgm:cxn modelId="{E69E940D-5C8C-4A9F-B2EF-C826184D67B0}" type="presParOf" srcId="{A7FC1AD9-0AEB-48CA-A174-319C96561F4F}" destId="{842F5437-832B-468C-816E-FC2459E223B7}" srcOrd="0" destOrd="0" presId="urn:microsoft.com/office/officeart/2005/8/layout/chevron2"/>
    <dgm:cxn modelId="{37A06935-F24B-4ACD-84DE-F45BA11406E6}" type="presParOf" srcId="{842F5437-832B-468C-816E-FC2459E223B7}" destId="{9D8FD30D-33E0-4AD9-9C16-CEE356104776}" srcOrd="0" destOrd="0" presId="urn:microsoft.com/office/officeart/2005/8/layout/chevron2"/>
    <dgm:cxn modelId="{35506243-FC00-4B1B-93D1-7AA0D87B9822}" type="presParOf" srcId="{842F5437-832B-468C-816E-FC2459E223B7}" destId="{9FA8FE5C-CCD7-4A7B-8994-B67D014D6FB7}" srcOrd="1" destOrd="0" presId="urn:microsoft.com/office/officeart/2005/8/layout/chevron2"/>
    <dgm:cxn modelId="{9A47B5AE-4DEE-4F05-9855-54C625B13BD1}" type="presParOf" srcId="{A7FC1AD9-0AEB-48CA-A174-319C96561F4F}" destId="{135417E0-3478-45A6-8AC5-D629CCD0C5A2}" srcOrd="1" destOrd="0" presId="urn:microsoft.com/office/officeart/2005/8/layout/chevron2"/>
    <dgm:cxn modelId="{16658546-1B3F-4F14-BB93-0D83E377F5BA}" type="presParOf" srcId="{A7FC1AD9-0AEB-48CA-A174-319C96561F4F}" destId="{00B339F4-E852-4E7A-9507-5A9A234A0894}" srcOrd="2" destOrd="0" presId="urn:microsoft.com/office/officeart/2005/8/layout/chevron2"/>
    <dgm:cxn modelId="{A8990E09-8C43-4220-936A-87EB719C3FE8}" type="presParOf" srcId="{00B339F4-E852-4E7A-9507-5A9A234A0894}" destId="{D2584923-60C8-49B9-B919-498F3B4B764B}" srcOrd="0" destOrd="0" presId="urn:microsoft.com/office/officeart/2005/8/layout/chevron2"/>
    <dgm:cxn modelId="{DBB18201-875B-4842-9B75-26C4A9F91CE9}" type="presParOf" srcId="{00B339F4-E852-4E7A-9507-5A9A234A0894}" destId="{55FA2E56-0E10-469B-B9AC-B35F9B636473}" srcOrd="1" destOrd="0" presId="urn:microsoft.com/office/officeart/2005/8/layout/chevron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681E38A-B03B-4E54-9B49-5EC48ECF2EA9}" type="doc">
      <dgm:prSet loTypeId="urn:microsoft.com/office/officeart/2005/8/layout/pyramid2" loCatId="list" qsTypeId="urn:microsoft.com/office/officeart/2005/8/quickstyle/simple1" qsCatId="simple" csTypeId="urn:microsoft.com/office/officeart/2005/8/colors/accent1_2" csCatId="accent1" phldr="1"/>
      <dgm:spPr/>
    </dgm:pt>
    <dgm:pt modelId="{0D0983C3-7D14-411C-B4FF-CBCEDA7F3E19}">
      <dgm:prSet phldrT="[Текст]" custT="1"/>
      <dgm:spPr>
        <a:noFill/>
      </dgm:spPr>
      <dgm:t>
        <a:bodyPr/>
        <a:lstStyle/>
        <a:p>
          <a:r>
            <a:rPr lang="ru-RU" sz="1600" dirty="0" smtClean="0"/>
            <a:t>Рост преждевременной смерти, увеличение затрат на лечение заболеваний, связанных с потреблением алкогольной продукции</a:t>
          </a:r>
          <a:endParaRPr lang="ru-RU" sz="1600" dirty="0"/>
        </a:p>
      </dgm:t>
    </dgm:pt>
    <dgm:pt modelId="{A7F5AE77-DA0A-4FB3-BBD8-9CA521784EA7}" type="parTrans" cxnId="{BA696F3D-9365-495F-A213-004907C76088}">
      <dgm:prSet/>
      <dgm:spPr/>
      <dgm:t>
        <a:bodyPr/>
        <a:lstStyle/>
        <a:p>
          <a:endParaRPr lang="ru-RU"/>
        </a:p>
      </dgm:t>
    </dgm:pt>
    <dgm:pt modelId="{0638E5DD-4FC9-4243-81A7-03AF919E4CCD}" type="sibTrans" cxnId="{BA696F3D-9365-495F-A213-004907C76088}">
      <dgm:prSet/>
      <dgm:spPr/>
      <dgm:t>
        <a:bodyPr/>
        <a:lstStyle/>
        <a:p>
          <a:endParaRPr lang="ru-RU"/>
        </a:p>
      </dgm:t>
    </dgm:pt>
    <dgm:pt modelId="{C457A0F6-0657-4D03-9044-81E8FBBB4C50}">
      <dgm:prSet custT="1"/>
      <dgm:spPr>
        <a:noFill/>
      </dgm:spPr>
      <dgm:t>
        <a:bodyPr/>
        <a:lstStyle/>
        <a:p>
          <a:r>
            <a:rPr lang="ru-RU" sz="1800" dirty="0" smtClean="0"/>
            <a:t>Утрата трудоспособности населения, снижение производительности труда</a:t>
          </a:r>
          <a:endParaRPr lang="ru-RU" sz="1800" dirty="0"/>
        </a:p>
      </dgm:t>
    </dgm:pt>
    <dgm:pt modelId="{472BCCF4-5805-4034-90A9-43A955DB6C07}" type="parTrans" cxnId="{773CDC8D-682A-4D67-AFD2-E8D5C84F0A46}">
      <dgm:prSet/>
      <dgm:spPr/>
      <dgm:t>
        <a:bodyPr/>
        <a:lstStyle/>
        <a:p>
          <a:endParaRPr lang="ru-RU"/>
        </a:p>
      </dgm:t>
    </dgm:pt>
    <dgm:pt modelId="{E8DAE8AF-2E4B-44FB-B591-3CECBB5C1DC7}" type="sibTrans" cxnId="{773CDC8D-682A-4D67-AFD2-E8D5C84F0A46}">
      <dgm:prSet/>
      <dgm:spPr/>
      <dgm:t>
        <a:bodyPr/>
        <a:lstStyle/>
        <a:p>
          <a:endParaRPr lang="ru-RU"/>
        </a:p>
      </dgm:t>
    </dgm:pt>
    <dgm:pt modelId="{65761B09-6A70-4418-B6E7-D427B8D4CBC8}">
      <dgm:prSet/>
      <dgm:spPr>
        <a:noFill/>
      </dgm:spPr>
      <dgm:t>
        <a:bodyPr/>
        <a:lstStyle/>
        <a:p>
          <a:r>
            <a:rPr lang="ru-RU" dirty="0" smtClean="0"/>
            <a:t>Увеличение расходов государства на содержание заключенных, на борьбу с преступностью и т.д.</a:t>
          </a:r>
          <a:endParaRPr lang="ru-RU" dirty="0"/>
        </a:p>
      </dgm:t>
    </dgm:pt>
    <dgm:pt modelId="{BF93EFBE-FBB2-46C2-BA0D-2DCD314849C1}" type="parTrans" cxnId="{FD151A23-C9CD-4CFE-BEA0-9E50639F25E1}">
      <dgm:prSet/>
      <dgm:spPr/>
      <dgm:t>
        <a:bodyPr/>
        <a:lstStyle/>
        <a:p>
          <a:endParaRPr lang="ru-RU"/>
        </a:p>
      </dgm:t>
    </dgm:pt>
    <dgm:pt modelId="{5C5B541F-A908-4073-A9FF-D7923A92DB71}" type="sibTrans" cxnId="{FD151A23-C9CD-4CFE-BEA0-9E50639F25E1}">
      <dgm:prSet/>
      <dgm:spPr/>
      <dgm:t>
        <a:bodyPr/>
        <a:lstStyle/>
        <a:p>
          <a:endParaRPr lang="ru-RU"/>
        </a:p>
      </dgm:t>
    </dgm:pt>
    <dgm:pt modelId="{3AB62319-9C32-46D6-9B33-D767B42E73B9}" type="pres">
      <dgm:prSet presAssocID="{2681E38A-B03B-4E54-9B49-5EC48ECF2EA9}" presName="compositeShape" presStyleCnt="0">
        <dgm:presLayoutVars>
          <dgm:dir/>
          <dgm:resizeHandles/>
        </dgm:presLayoutVars>
      </dgm:prSet>
      <dgm:spPr/>
    </dgm:pt>
    <dgm:pt modelId="{83CC8308-76FF-4781-B3D6-13E62B495793}" type="pres">
      <dgm:prSet presAssocID="{2681E38A-B03B-4E54-9B49-5EC48ECF2EA9}" presName="pyramid" presStyleLbl="node1" presStyleIdx="0" presStyleCnt="1" custLinFactNeighborX="-33526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D75F9F7E-95A6-47CC-903C-8CCF3CAEDD53}" type="pres">
      <dgm:prSet presAssocID="{2681E38A-B03B-4E54-9B49-5EC48ECF2EA9}" presName="theList" presStyleCnt="0"/>
      <dgm:spPr/>
    </dgm:pt>
    <dgm:pt modelId="{BC950CFA-D87A-47B1-9C8D-B8B874930FCE}" type="pres">
      <dgm:prSet presAssocID="{C457A0F6-0657-4D03-9044-81E8FBBB4C50}" presName="aNode" presStyleLbl="fgAcc1" presStyleIdx="0" presStyleCnt="3" custLinFactNeighborX="13511" custLinFactNeighborY="685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E26C446-E643-4BAE-8E37-859DAE02612C}" type="pres">
      <dgm:prSet presAssocID="{C457A0F6-0657-4D03-9044-81E8FBBB4C50}" presName="aSpace" presStyleCnt="0"/>
      <dgm:spPr/>
    </dgm:pt>
    <dgm:pt modelId="{364949AC-85F1-4994-AAC9-59622570DC64}" type="pres">
      <dgm:prSet presAssocID="{0D0983C3-7D14-411C-B4FF-CBCEDA7F3E19}" presName="aNode" presStyleLbl="fgAcc1" presStyleIdx="1" presStyleCnt="3" custLinFactNeighborX="13511" custLinFactNeighborY="-265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1A0614F-452A-4494-B852-AB5D6A9CD0B3}" type="pres">
      <dgm:prSet presAssocID="{0D0983C3-7D14-411C-B4FF-CBCEDA7F3E19}" presName="aSpace" presStyleCnt="0"/>
      <dgm:spPr/>
    </dgm:pt>
    <dgm:pt modelId="{5AE19457-9D4D-4193-BC18-A2DBE96523C9}" type="pres">
      <dgm:prSet presAssocID="{65761B09-6A70-4418-B6E7-D427B8D4CBC8}" presName="aNode" presStyleLbl="fgAcc1" presStyleIdx="2" presStyleCnt="3" custLinFactNeighborX="13511" custLinFactNeighborY="-167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62FA47-C2BE-4AC1-98B6-A96BD160DE65}" type="pres">
      <dgm:prSet presAssocID="{65761B09-6A70-4418-B6E7-D427B8D4CBC8}" presName="aSpace" presStyleCnt="0"/>
      <dgm:spPr/>
    </dgm:pt>
  </dgm:ptLst>
  <dgm:cxnLst>
    <dgm:cxn modelId="{773CDC8D-682A-4D67-AFD2-E8D5C84F0A46}" srcId="{2681E38A-B03B-4E54-9B49-5EC48ECF2EA9}" destId="{C457A0F6-0657-4D03-9044-81E8FBBB4C50}" srcOrd="0" destOrd="0" parTransId="{472BCCF4-5805-4034-90A9-43A955DB6C07}" sibTransId="{E8DAE8AF-2E4B-44FB-B591-3CECBB5C1DC7}"/>
    <dgm:cxn modelId="{FD151A23-C9CD-4CFE-BEA0-9E50639F25E1}" srcId="{2681E38A-B03B-4E54-9B49-5EC48ECF2EA9}" destId="{65761B09-6A70-4418-B6E7-D427B8D4CBC8}" srcOrd="2" destOrd="0" parTransId="{BF93EFBE-FBB2-46C2-BA0D-2DCD314849C1}" sibTransId="{5C5B541F-A908-4073-A9FF-D7923A92DB71}"/>
    <dgm:cxn modelId="{B3E9AA56-4136-42D0-BD15-8F0B28248E10}" type="presOf" srcId="{2681E38A-B03B-4E54-9B49-5EC48ECF2EA9}" destId="{3AB62319-9C32-46D6-9B33-D767B42E73B9}" srcOrd="0" destOrd="0" presId="urn:microsoft.com/office/officeart/2005/8/layout/pyramid2"/>
    <dgm:cxn modelId="{A1C4CF53-0246-4992-BCDB-707F7AA1209F}" type="presOf" srcId="{C457A0F6-0657-4D03-9044-81E8FBBB4C50}" destId="{BC950CFA-D87A-47B1-9C8D-B8B874930FCE}" srcOrd="0" destOrd="0" presId="urn:microsoft.com/office/officeart/2005/8/layout/pyramid2"/>
    <dgm:cxn modelId="{2E4C6F04-B9A8-4EE4-94C9-263493B1A1C3}" type="presOf" srcId="{65761B09-6A70-4418-B6E7-D427B8D4CBC8}" destId="{5AE19457-9D4D-4193-BC18-A2DBE96523C9}" srcOrd="0" destOrd="0" presId="urn:microsoft.com/office/officeart/2005/8/layout/pyramid2"/>
    <dgm:cxn modelId="{BA696F3D-9365-495F-A213-004907C76088}" srcId="{2681E38A-B03B-4E54-9B49-5EC48ECF2EA9}" destId="{0D0983C3-7D14-411C-B4FF-CBCEDA7F3E19}" srcOrd="1" destOrd="0" parTransId="{A7F5AE77-DA0A-4FB3-BBD8-9CA521784EA7}" sibTransId="{0638E5DD-4FC9-4243-81A7-03AF919E4CCD}"/>
    <dgm:cxn modelId="{E9ABC0BC-97AF-4C0B-9FF1-9290AD42F091}" type="presOf" srcId="{0D0983C3-7D14-411C-B4FF-CBCEDA7F3E19}" destId="{364949AC-85F1-4994-AAC9-59622570DC64}" srcOrd="0" destOrd="0" presId="urn:microsoft.com/office/officeart/2005/8/layout/pyramid2"/>
    <dgm:cxn modelId="{70AB4CB3-7909-4BC8-942E-D044CEA1D90F}" type="presParOf" srcId="{3AB62319-9C32-46D6-9B33-D767B42E73B9}" destId="{83CC8308-76FF-4781-B3D6-13E62B495793}" srcOrd="0" destOrd="0" presId="urn:microsoft.com/office/officeart/2005/8/layout/pyramid2"/>
    <dgm:cxn modelId="{EEF1FD1E-6A65-40F7-89E1-7F242B16DD0D}" type="presParOf" srcId="{3AB62319-9C32-46D6-9B33-D767B42E73B9}" destId="{D75F9F7E-95A6-47CC-903C-8CCF3CAEDD53}" srcOrd="1" destOrd="0" presId="urn:microsoft.com/office/officeart/2005/8/layout/pyramid2"/>
    <dgm:cxn modelId="{4E822C40-9A8D-40CC-824F-C7C7D09F8E79}" type="presParOf" srcId="{D75F9F7E-95A6-47CC-903C-8CCF3CAEDD53}" destId="{BC950CFA-D87A-47B1-9C8D-B8B874930FCE}" srcOrd="0" destOrd="0" presId="urn:microsoft.com/office/officeart/2005/8/layout/pyramid2"/>
    <dgm:cxn modelId="{DEEC18E6-3EB4-4053-8CAC-786C6133616A}" type="presParOf" srcId="{D75F9F7E-95A6-47CC-903C-8CCF3CAEDD53}" destId="{0E26C446-E643-4BAE-8E37-859DAE02612C}" srcOrd="1" destOrd="0" presId="urn:microsoft.com/office/officeart/2005/8/layout/pyramid2"/>
    <dgm:cxn modelId="{CE72E361-2761-4A56-A542-7A16ED2166E1}" type="presParOf" srcId="{D75F9F7E-95A6-47CC-903C-8CCF3CAEDD53}" destId="{364949AC-85F1-4994-AAC9-59622570DC64}" srcOrd="2" destOrd="0" presId="urn:microsoft.com/office/officeart/2005/8/layout/pyramid2"/>
    <dgm:cxn modelId="{BF7167B6-98DF-414B-90F0-7E5C45C2DEE8}" type="presParOf" srcId="{D75F9F7E-95A6-47CC-903C-8CCF3CAEDD53}" destId="{21A0614F-452A-4494-B852-AB5D6A9CD0B3}" srcOrd="3" destOrd="0" presId="urn:microsoft.com/office/officeart/2005/8/layout/pyramid2"/>
    <dgm:cxn modelId="{10D5E8A4-38CC-4AC9-98F4-268755768659}" type="presParOf" srcId="{D75F9F7E-95A6-47CC-903C-8CCF3CAEDD53}" destId="{5AE19457-9D4D-4193-BC18-A2DBE96523C9}" srcOrd="4" destOrd="0" presId="urn:microsoft.com/office/officeart/2005/8/layout/pyramid2"/>
    <dgm:cxn modelId="{64F4ED3E-5CFD-4B6F-8821-F312EB510BCC}" type="presParOf" srcId="{D75F9F7E-95A6-47CC-903C-8CCF3CAEDD53}" destId="{6162FA47-C2BE-4AC1-98B6-A96BD160DE65}" srcOrd="5" destOrd="0" presId="urn:microsoft.com/office/officeart/2005/8/layout/pyramid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55783-2459-4AE5-84B9-BCE7C3BBCDB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FBAB188-E36B-4866-83CB-26C465A4BF9F}">
      <dgm:prSet custT="1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r>
            <a:rPr lang="ru-RU" sz="2000" b="1" dirty="0" smtClean="0">
              <a:solidFill>
                <a:schemeClr val="bg1"/>
              </a:solidFill>
            </a:rPr>
            <a:t>171-ФЗ </a:t>
          </a:r>
        </a:p>
        <a:p>
          <a:r>
            <a:rPr lang="ru-RU" sz="2000" b="1" dirty="0" smtClean="0">
              <a:solidFill>
                <a:schemeClr val="bg1"/>
              </a:solidFill>
            </a:rPr>
            <a:t>от 22.11.1995 г. </a:t>
          </a:r>
          <a:endParaRPr lang="ru-RU" sz="2000" dirty="0">
            <a:solidFill>
              <a:schemeClr val="bg1"/>
            </a:solidFill>
          </a:endParaRPr>
        </a:p>
      </dgm:t>
    </dgm:pt>
    <dgm:pt modelId="{FF3A72BB-C960-4E35-B2CC-565EB123648A}" type="parTrans" cxnId="{2A129DDB-4F82-4CF5-B46A-D705169135F3}">
      <dgm:prSet/>
      <dgm:spPr/>
      <dgm:t>
        <a:bodyPr/>
        <a:lstStyle/>
        <a:p>
          <a:endParaRPr lang="ru-RU"/>
        </a:p>
      </dgm:t>
    </dgm:pt>
    <dgm:pt modelId="{1D5DF9AD-2181-400D-87C4-528DF8763BA0}" type="sibTrans" cxnId="{2A129DDB-4F82-4CF5-B46A-D705169135F3}">
      <dgm:prSet/>
      <dgm:spPr/>
      <dgm:t>
        <a:bodyPr/>
        <a:lstStyle/>
        <a:p>
          <a:endParaRPr lang="ru-RU"/>
        </a:p>
      </dgm:t>
    </dgm:pt>
    <dgm:pt modelId="{6340B941-CF31-4453-B78D-8BDFD0CD427F}">
      <dgm:prSet/>
      <dgm:spPr>
        <a:noFill/>
      </dgm:spPr>
      <dgm:t>
        <a:bodyPr/>
        <a:lstStyle/>
        <a:p>
          <a:r>
            <a:rPr lang="ru-RU" dirty="0" smtClean="0"/>
            <a:t>Внесены изменения, направленные на снижение масштабов злоупотребления алкоголем и ужесточение оборота алкогольной продукции на территории Российской Федерации</a:t>
          </a:r>
          <a:endParaRPr lang="ru-RU" dirty="0"/>
        </a:p>
      </dgm:t>
    </dgm:pt>
    <dgm:pt modelId="{4AFBABFA-5C54-4032-99B6-B710E6CDD05D}" type="parTrans" cxnId="{4EF8C9F8-501B-4048-A606-6B01343ECBF8}">
      <dgm:prSet/>
      <dgm:spPr/>
      <dgm:t>
        <a:bodyPr/>
        <a:lstStyle/>
        <a:p>
          <a:endParaRPr lang="ru-RU"/>
        </a:p>
      </dgm:t>
    </dgm:pt>
    <dgm:pt modelId="{0E49E139-6369-4F81-8068-4AF556A62289}" type="sibTrans" cxnId="{4EF8C9F8-501B-4048-A606-6B01343ECBF8}">
      <dgm:prSet/>
      <dgm:spPr/>
      <dgm:t>
        <a:bodyPr/>
        <a:lstStyle/>
        <a:p>
          <a:endParaRPr lang="ru-RU"/>
        </a:p>
      </dgm:t>
    </dgm:pt>
    <dgm:pt modelId="{9D111144-5DAF-494E-A577-74FB5AC0AA08}">
      <dgm:prSet custT="1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r>
            <a:rPr lang="ru-RU" sz="1800" b="1" dirty="0" smtClean="0"/>
            <a:t>постановление Правительства РФ </a:t>
          </a:r>
        </a:p>
        <a:p>
          <a:r>
            <a:rPr lang="ru-RU" sz="1800" b="1" dirty="0" smtClean="0"/>
            <a:t>№ 1425 </a:t>
          </a:r>
        </a:p>
        <a:p>
          <a:r>
            <a:rPr lang="ru-RU" sz="1800" b="1" dirty="0" smtClean="0"/>
            <a:t>от 27.12.2012 г.</a:t>
          </a:r>
          <a:endParaRPr lang="ru-RU" sz="1800" b="1" dirty="0"/>
        </a:p>
      </dgm:t>
    </dgm:pt>
    <dgm:pt modelId="{7B49AFCB-0B11-42DB-8025-A1251BFD7FFA}" type="parTrans" cxnId="{8A4394C9-FD72-466A-887B-6BC4EDECB125}">
      <dgm:prSet/>
      <dgm:spPr/>
      <dgm:t>
        <a:bodyPr/>
        <a:lstStyle/>
        <a:p>
          <a:endParaRPr lang="ru-RU"/>
        </a:p>
      </dgm:t>
    </dgm:pt>
    <dgm:pt modelId="{40EC6AC4-F926-4E5D-A2B3-3D46D833F461}" type="sibTrans" cxnId="{8A4394C9-FD72-466A-887B-6BC4EDECB125}">
      <dgm:prSet/>
      <dgm:spPr/>
      <dgm:t>
        <a:bodyPr/>
        <a:lstStyle/>
        <a:p>
          <a:endParaRPr lang="ru-RU"/>
        </a:p>
      </dgm:t>
    </dgm:pt>
    <dgm:pt modelId="{FAEB2806-61D5-4267-B946-ADC14360ED54}">
      <dgm:prSet/>
      <dgm:spPr>
        <a:noFill/>
      </dgm:spPr>
      <dgm:t>
        <a:bodyPr/>
        <a:lstStyle/>
        <a:p>
          <a:r>
            <a:rPr lang="ru-RU" dirty="0" smtClean="0"/>
            <a:t>Об определении органами государственной власти субъектов Российской Федерации мест массового скопления граждан и мест нахождения источников повышенной опасности, в которых не допускается розничная продажа алкогольной продукции, а также определении органами местного самоуправления границ прилегающих к некоторым организациям и объектам территорий, на которых не допускается розничная продажа алкогольной продукции</a:t>
          </a:r>
          <a:endParaRPr lang="ru-RU" dirty="0"/>
        </a:p>
      </dgm:t>
    </dgm:pt>
    <dgm:pt modelId="{A9D02F12-8444-4A89-BBF1-1587FB10F3E4}" type="parTrans" cxnId="{D078D896-3A39-4AAC-8EC2-DEDA1458CB6E}">
      <dgm:prSet/>
      <dgm:spPr/>
      <dgm:t>
        <a:bodyPr/>
        <a:lstStyle/>
        <a:p>
          <a:endParaRPr lang="ru-RU"/>
        </a:p>
      </dgm:t>
    </dgm:pt>
    <dgm:pt modelId="{9DF9F735-2499-4D7C-A90B-3A92C41168F1}" type="sibTrans" cxnId="{D078D896-3A39-4AAC-8EC2-DEDA1458CB6E}">
      <dgm:prSet/>
      <dgm:spPr/>
      <dgm:t>
        <a:bodyPr/>
        <a:lstStyle/>
        <a:p>
          <a:endParaRPr lang="ru-RU"/>
        </a:p>
      </dgm:t>
    </dgm:pt>
    <dgm:pt modelId="{A7FC1AD9-0AEB-48CA-A174-319C96561F4F}" type="pres">
      <dgm:prSet presAssocID="{FF955783-2459-4AE5-84B9-BCE7C3BBCDB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183B93A-E3C2-4E8C-98CB-5C46CB431160}" type="pres">
      <dgm:prSet presAssocID="{5FBAB188-E36B-4866-83CB-26C465A4BF9F}" presName="composite" presStyleCnt="0"/>
      <dgm:spPr/>
    </dgm:pt>
    <dgm:pt modelId="{BC6F7EC9-86E1-4AA0-A4D8-2B81D185511A}" type="pres">
      <dgm:prSet presAssocID="{5FBAB188-E36B-4866-83CB-26C465A4BF9F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C16029-3DBC-4602-B4F4-C2086D99A8B0}" type="pres">
      <dgm:prSet presAssocID="{5FBAB188-E36B-4866-83CB-26C465A4BF9F}" presName="descendantText" presStyleLbl="alignAcc1" presStyleIdx="0" presStyleCnt="2" custLinFactNeighborX="197" custLinFactNeighborY="2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B4C69B4-7D41-400D-9315-1998E4255784}" type="pres">
      <dgm:prSet presAssocID="{1D5DF9AD-2181-400D-87C4-528DF8763BA0}" presName="sp" presStyleCnt="0"/>
      <dgm:spPr/>
    </dgm:pt>
    <dgm:pt modelId="{1067B0AD-7F41-4496-8F9E-E79FD7B81D8D}" type="pres">
      <dgm:prSet presAssocID="{9D111144-5DAF-494E-A577-74FB5AC0AA08}" presName="composite" presStyleCnt="0"/>
      <dgm:spPr/>
    </dgm:pt>
    <dgm:pt modelId="{B7A506AE-920A-4ED2-A7E8-F2114AE31C77}" type="pres">
      <dgm:prSet presAssocID="{9D111144-5DAF-494E-A577-74FB5AC0AA08}" presName="parentText" presStyleLbl="align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E06BCE-807A-41BB-8FA0-AE89B0855627}" type="pres">
      <dgm:prSet presAssocID="{9D111144-5DAF-494E-A577-74FB5AC0AA08}" presName="descendantText" presStyleLbl="alignAcc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7A05F13-59C6-48F7-9AC5-16D12F64E95D}" type="presOf" srcId="{FF955783-2459-4AE5-84B9-BCE7C3BBCDB9}" destId="{A7FC1AD9-0AEB-48CA-A174-319C96561F4F}" srcOrd="0" destOrd="0" presId="urn:microsoft.com/office/officeart/2005/8/layout/chevron2"/>
    <dgm:cxn modelId="{91BDF62D-37C4-4BFB-AE56-77602D1159CE}" type="presOf" srcId="{9D111144-5DAF-494E-A577-74FB5AC0AA08}" destId="{B7A506AE-920A-4ED2-A7E8-F2114AE31C77}" srcOrd="0" destOrd="0" presId="urn:microsoft.com/office/officeart/2005/8/layout/chevron2"/>
    <dgm:cxn modelId="{8A4394C9-FD72-466A-887B-6BC4EDECB125}" srcId="{FF955783-2459-4AE5-84B9-BCE7C3BBCDB9}" destId="{9D111144-5DAF-494E-A577-74FB5AC0AA08}" srcOrd="1" destOrd="0" parTransId="{7B49AFCB-0B11-42DB-8025-A1251BFD7FFA}" sibTransId="{40EC6AC4-F926-4E5D-A2B3-3D46D833F461}"/>
    <dgm:cxn modelId="{2A129DDB-4F82-4CF5-B46A-D705169135F3}" srcId="{FF955783-2459-4AE5-84B9-BCE7C3BBCDB9}" destId="{5FBAB188-E36B-4866-83CB-26C465A4BF9F}" srcOrd="0" destOrd="0" parTransId="{FF3A72BB-C960-4E35-B2CC-565EB123648A}" sibTransId="{1D5DF9AD-2181-400D-87C4-528DF8763BA0}"/>
    <dgm:cxn modelId="{6E5DEFF5-DAFE-4BDD-A5C8-9E85415C7E7C}" type="presOf" srcId="{5FBAB188-E36B-4866-83CB-26C465A4BF9F}" destId="{BC6F7EC9-86E1-4AA0-A4D8-2B81D185511A}" srcOrd="0" destOrd="0" presId="urn:microsoft.com/office/officeart/2005/8/layout/chevron2"/>
    <dgm:cxn modelId="{0BD082EC-2042-4001-8CE9-37CAA7764269}" type="presOf" srcId="{6340B941-CF31-4453-B78D-8BDFD0CD427F}" destId="{16C16029-3DBC-4602-B4F4-C2086D99A8B0}" srcOrd="0" destOrd="0" presId="urn:microsoft.com/office/officeart/2005/8/layout/chevron2"/>
    <dgm:cxn modelId="{4EF8C9F8-501B-4048-A606-6B01343ECBF8}" srcId="{5FBAB188-E36B-4866-83CB-26C465A4BF9F}" destId="{6340B941-CF31-4453-B78D-8BDFD0CD427F}" srcOrd="0" destOrd="0" parTransId="{4AFBABFA-5C54-4032-99B6-B710E6CDD05D}" sibTransId="{0E49E139-6369-4F81-8068-4AF556A62289}"/>
    <dgm:cxn modelId="{7CED9544-BF59-4898-BCA9-9FB8C52D26EE}" type="presOf" srcId="{FAEB2806-61D5-4267-B946-ADC14360ED54}" destId="{52E06BCE-807A-41BB-8FA0-AE89B0855627}" srcOrd="0" destOrd="0" presId="urn:microsoft.com/office/officeart/2005/8/layout/chevron2"/>
    <dgm:cxn modelId="{D078D896-3A39-4AAC-8EC2-DEDA1458CB6E}" srcId="{9D111144-5DAF-494E-A577-74FB5AC0AA08}" destId="{FAEB2806-61D5-4267-B946-ADC14360ED54}" srcOrd="0" destOrd="0" parTransId="{A9D02F12-8444-4A89-BBF1-1587FB10F3E4}" sibTransId="{9DF9F735-2499-4D7C-A90B-3A92C41168F1}"/>
    <dgm:cxn modelId="{20F7A8F1-F8E9-4770-9F83-B3D9F08BB9E7}" type="presParOf" srcId="{A7FC1AD9-0AEB-48CA-A174-319C96561F4F}" destId="{7183B93A-E3C2-4E8C-98CB-5C46CB431160}" srcOrd="0" destOrd="0" presId="urn:microsoft.com/office/officeart/2005/8/layout/chevron2"/>
    <dgm:cxn modelId="{3C39F99D-6C24-42AE-9C60-E47BF8674BFB}" type="presParOf" srcId="{7183B93A-E3C2-4E8C-98CB-5C46CB431160}" destId="{BC6F7EC9-86E1-4AA0-A4D8-2B81D185511A}" srcOrd="0" destOrd="0" presId="urn:microsoft.com/office/officeart/2005/8/layout/chevron2"/>
    <dgm:cxn modelId="{F9A7D0BD-0A69-4A95-B694-D734BAE04F03}" type="presParOf" srcId="{7183B93A-E3C2-4E8C-98CB-5C46CB431160}" destId="{16C16029-3DBC-4602-B4F4-C2086D99A8B0}" srcOrd="1" destOrd="0" presId="urn:microsoft.com/office/officeart/2005/8/layout/chevron2"/>
    <dgm:cxn modelId="{34D6BDEA-67F9-4825-9032-5FEF13CBA9EB}" type="presParOf" srcId="{A7FC1AD9-0AEB-48CA-A174-319C96561F4F}" destId="{5B4C69B4-7D41-400D-9315-1998E4255784}" srcOrd="1" destOrd="0" presId="urn:microsoft.com/office/officeart/2005/8/layout/chevron2"/>
    <dgm:cxn modelId="{5991C27E-877A-44EA-99F4-7F5B7AF29D0B}" type="presParOf" srcId="{A7FC1AD9-0AEB-48CA-A174-319C96561F4F}" destId="{1067B0AD-7F41-4496-8F9E-E79FD7B81D8D}" srcOrd="2" destOrd="0" presId="urn:microsoft.com/office/officeart/2005/8/layout/chevron2"/>
    <dgm:cxn modelId="{954117E4-8F46-4DD7-9336-11960C5F3302}" type="presParOf" srcId="{1067B0AD-7F41-4496-8F9E-E79FD7B81D8D}" destId="{B7A506AE-920A-4ED2-A7E8-F2114AE31C77}" srcOrd="0" destOrd="0" presId="urn:microsoft.com/office/officeart/2005/8/layout/chevron2"/>
    <dgm:cxn modelId="{EBFFAEC3-6C41-4564-A4F7-DA7E058E914C}" type="presParOf" srcId="{1067B0AD-7F41-4496-8F9E-E79FD7B81D8D}" destId="{52E06BCE-807A-41BB-8FA0-AE89B0855627}" srcOrd="1" destOrd="0" presId="urn:microsoft.com/office/officeart/2005/8/layout/chevron2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8B4E699-AB84-464C-B6CF-8F45E949593D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7333061-B25C-417B-A75A-F47C302AAA87}">
      <dgm:prSet custT="1"/>
      <dgm:spPr/>
      <dgm:t>
        <a:bodyPr/>
        <a:lstStyle/>
        <a:p>
          <a:pPr rtl="0"/>
          <a:r>
            <a:rPr lang="ru-RU" sz="1600" dirty="0" smtClean="0">
              <a:solidFill>
                <a:schemeClr val="bg1"/>
              </a:solidFill>
              <a:latin typeface="+mn-lt"/>
            </a:rPr>
            <a:t>Увеличение количества объектов, реализующих алкогольную продукцию круглосуточно; </a:t>
          </a:r>
        </a:p>
        <a:p>
          <a:pPr rtl="0"/>
          <a:r>
            <a:rPr lang="ru-RU" sz="1600" dirty="0" smtClean="0">
              <a:solidFill>
                <a:schemeClr val="bg1"/>
              </a:solidFill>
              <a:latin typeface="+mn-lt"/>
            </a:rPr>
            <a:t>Многочисленные жалобы населения на нарушение покоя, тишины и санитарного состояния подъездов многоквартирных домов и прилегающих к ним территорий</a:t>
          </a:r>
          <a:endParaRPr lang="ru-RU" sz="1600" dirty="0">
            <a:solidFill>
              <a:schemeClr val="bg1"/>
            </a:solidFill>
          </a:endParaRPr>
        </a:p>
      </dgm:t>
    </dgm:pt>
    <dgm:pt modelId="{950A6B2A-5735-416A-9825-3063903778FF}" type="parTrans" cxnId="{E6C2E276-FC55-431A-9782-FD07EF27DAB2}">
      <dgm:prSet/>
      <dgm:spPr/>
      <dgm:t>
        <a:bodyPr/>
        <a:lstStyle/>
        <a:p>
          <a:endParaRPr lang="ru-RU"/>
        </a:p>
      </dgm:t>
    </dgm:pt>
    <dgm:pt modelId="{B40850C1-9CD8-4745-8BF4-EA50ECB06F0E}" type="sibTrans" cxnId="{E6C2E276-FC55-431A-9782-FD07EF27DAB2}">
      <dgm:prSet/>
      <dgm:spPr/>
      <dgm:t>
        <a:bodyPr/>
        <a:lstStyle/>
        <a:p>
          <a:endParaRPr lang="ru-RU"/>
        </a:p>
      </dgm:t>
    </dgm:pt>
    <dgm:pt modelId="{09393599-69B4-4972-9A21-4F90ED25F501}">
      <dgm:prSet custT="1"/>
      <dgm:spPr/>
      <dgm:t>
        <a:bodyPr/>
        <a:lstStyle/>
        <a:p>
          <a:r>
            <a:rPr lang="ru-RU" sz="1600" dirty="0" smtClean="0"/>
            <a:t>Внесение Самарской Губернской Думой изменений в ст.4 Закона Самарской области от 31.01.2011 г. № 3-ГД «О мерах по ограничению потребления (распития) алкогольной продукции на территории Самарской области», устанавливающих дополнительные ограничения розничной продажи алкогольной продукции</a:t>
          </a:r>
        </a:p>
      </dgm:t>
    </dgm:pt>
    <dgm:pt modelId="{0E5F8B49-482D-44E2-9DC3-74844AC9C963}" type="parTrans" cxnId="{69D272EC-BAFE-4FFF-B95D-3EB35EF51716}">
      <dgm:prSet/>
      <dgm:spPr/>
      <dgm:t>
        <a:bodyPr/>
        <a:lstStyle/>
        <a:p>
          <a:endParaRPr lang="ru-RU"/>
        </a:p>
      </dgm:t>
    </dgm:pt>
    <dgm:pt modelId="{55175256-0B37-4402-BA03-643F5CAC30A5}" type="sibTrans" cxnId="{69D272EC-BAFE-4FFF-B95D-3EB35EF51716}">
      <dgm:prSet/>
      <dgm:spPr/>
      <dgm:t>
        <a:bodyPr/>
        <a:lstStyle/>
        <a:p>
          <a:endParaRPr lang="ru-RU"/>
        </a:p>
      </dgm:t>
    </dgm:pt>
    <dgm:pt modelId="{33A452CE-781F-417D-BEBD-312E56CF49CA}" type="pres">
      <dgm:prSet presAssocID="{28B4E699-AB84-464C-B6CF-8F45E949593D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482A5136-74C9-431A-A6AE-F7E87215FA5D}" type="pres">
      <dgm:prSet presAssocID="{28B4E699-AB84-464C-B6CF-8F45E949593D}" presName="arrow" presStyleLbl="bgShp" presStyleIdx="0" presStyleCnt="1"/>
      <dgm:spPr/>
    </dgm:pt>
    <dgm:pt modelId="{3DC4276A-2CC9-44C4-B714-0AC2847820F1}" type="pres">
      <dgm:prSet presAssocID="{28B4E699-AB84-464C-B6CF-8F45E949593D}" presName="linearProcess" presStyleCnt="0"/>
      <dgm:spPr/>
    </dgm:pt>
    <dgm:pt modelId="{638D9140-489C-4424-82D8-AD0D7F3A8740}" type="pres">
      <dgm:prSet presAssocID="{D7333061-B25C-417B-A75A-F47C302AAA87}" presName="textNode" presStyleLbl="node1" presStyleIdx="0" presStyleCnt="2" custScaleY="131579" custLinFactNeighborX="4363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87E4BE2-132B-40C2-82AC-A47228044F72}" type="pres">
      <dgm:prSet presAssocID="{B40850C1-9CD8-4745-8BF4-EA50ECB06F0E}" presName="sibTrans" presStyleCnt="0"/>
      <dgm:spPr/>
    </dgm:pt>
    <dgm:pt modelId="{AE2F26B2-71AB-458A-B5FA-ECF84F4CB6A2}" type="pres">
      <dgm:prSet presAssocID="{09393599-69B4-4972-9A21-4F90ED25F501}" presName="textNode" presStyleLbl="node1" presStyleIdx="1" presStyleCnt="2" custScaleY="1315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A5305DDC-E98F-45E5-B161-BD39DB103271}" type="presOf" srcId="{09393599-69B4-4972-9A21-4F90ED25F501}" destId="{AE2F26B2-71AB-458A-B5FA-ECF84F4CB6A2}" srcOrd="0" destOrd="0" presId="urn:microsoft.com/office/officeart/2005/8/layout/hProcess9"/>
    <dgm:cxn modelId="{93F7CD64-114D-49EE-B359-77630F34B6F7}" type="presOf" srcId="{28B4E699-AB84-464C-B6CF-8F45E949593D}" destId="{33A452CE-781F-417D-BEBD-312E56CF49CA}" srcOrd="0" destOrd="0" presId="urn:microsoft.com/office/officeart/2005/8/layout/hProcess9"/>
    <dgm:cxn modelId="{E6C2E276-FC55-431A-9782-FD07EF27DAB2}" srcId="{28B4E699-AB84-464C-B6CF-8F45E949593D}" destId="{D7333061-B25C-417B-A75A-F47C302AAA87}" srcOrd="0" destOrd="0" parTransId="{950A6B2A-5735-416A-9825-3063903778FF}" sibTransId="{B40850C1-9CD8-4745-8BF4-EA50ECB06F0E}"/>
    <dgm:cxn modelId="{69D272EC-BAFE-4FFF-B95D-3EB35EF51716}" srcId="{28B4E699-AB84-464C-B6CF-8F45E949593D}" destId="{09393599-69B4-4972-9A21-4F90ED25F501}" srcOrd="1" destOrd="0" parTransId="{0E5F8B49-482D-44E2-9DC3-74844AC9C963}" sibTransId="{55175256-0B37-4402-BA03-643F5CAC30A5}"/>
    <dgm:cxn modelId="{C22F66C2-3749-4840-99E2-5B71A9007570}" type="presOf" srcId="{D7333061-B25C-417B-A75A-F47C302AAA87}" destId="{638D9140-489C-4424-82D8-AD0D7F3A8740}" srcOrd="0" destOrd="0" presId="urn:microsoft.com/office/officeart/2005/8/layout/hProcess9"/>
    <dgm:cxn modelId="{94ECE0E3-24D1-403F-9689-404438E06C25}" type="presParOf" srcId="{33A452CE-781F-417D-BEBD-312E56CF49CA}" destId="{482A5136-74C9-431A-A6AE-F7E87215FA5D}" srcOrd="0" destOrd="0" presId="urn:microsoft.com/office/officeart/2005/8/layout/hProcess9"/>
    <dgm:cxn modelId="{DFC682B5-F5DC-4151-A4CF-76DF28E6098F}" type="presParOf" srcId="{33A452CE-781F-417D-BEBD-312E56CF49CA}" destId="{3DC4276A-2CC9-44C4-B714-0AC2847820F1}" srcOrd="1" destOrd="0" presId="urn:microsoft.com/office/officeart/2005/8/layout/hProcess9"/>
    <dgm:cxn modelId="{2CB39F0A-7F45-416E-A068-B3E9630AD3C1}" type="presParOf" srcId="{3DC4276A-2CC9-44C4-B714-0AC2847820F1}" destId="{638D9140-489C-4424-82D8-AD0D7F3A8740}" srcOrd="0" destOrd="0" presId="urn:microsoft.com/office/officeart/2005/8/layout/hProcess9"/>
    <dgm:cxn modelId="{C2AE1C33-55EE-442A-9C19-7B6D64E0B433}" type="presParOf" srcId="{3DC4276A-2CC9-44C4-B714-0AC2847820F1}" destId="{A87E4BE2-132B-40C2-82AC-A47228044F72}" srcOrd="1" destOrd="0" presId="urn:microsoft.com/office/officeart/2005/8/layout/hProcess9"/>
    <dgm:cxn modelId="{5C694500-2804-469C-A999-256818E65CC6}" type="presParOf" srcId="{3DC4276A-2CC9-44C4-B714-0AC2847820F1}" destId="{AE2F26B2-71AB-458A-B5FA-ECF84F4CB6A2}" srcOrd="2" destOrd="0" presId="urn:microsoft.com/office/officeart/2005/8/layout/hProcess9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E6E5312-BE00-42F6-984D-3BCA29291ECA}" type="doc">
      <dgm:prSet loTypeId="urn:microsoft.com/office/officeart/2005/8/layout/vList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A2144B-727B-48A4-A4F3-87B6B6709F50}">
      <dgm:prSet/>
      <dgm:spPr>
        <a:noFill/>
      </dgm:spPr>
      <dgm:t>
        <a:bodyPr/>
        <a:lstStyle/>
        <a:p>
          <a:pPr rtl="0"/>
          <a:endParaRPr lang="ru-RU" dirty="0"/>
        </a:p>
      </dgm:t>
    </dgm:pt>
    <dgm:pt modelId="{DFF542BD-2A97-4E4E-BD62-42D29C8B83F8}" type="parTrans" cxnId="{4F8C38ED-FE93-4106-9377-75C0111C9665}">
      <dgm:prSet/>
      <dgm:spPr/>
      <dgm:t>
        <a:bodyPr/>
        <a:lstStyle/>
        <a:p>
          <a:endParaRPr lang="ru-RU"/>
        </a:p>
      </dgm:t>
    </dgm:pt>
    <dgm:pt modelId="{71C7BD5B-CBE5-43DF-9B49-EA3F2DD2F8CC}" type="sibTrans" cxnId="{4F8C38ED-FE93-4106-9377-75C0111C9665}">
      <dgm:prSet/>
      <dgm:spPr/>
      <dgm:t>
        <a:bodyPr/>
        <a:lstStyle/>
        <a:p>
          <a:endParaRPr lang="ru-RU"/>
        </a:p>
      </dgm:t>
    </dgm:pt>
    <dgm:pt modelId="{ACA7EDAC-44A2-4357-8435-35E667F8AA21}">
      <dgm:prSet/>
      <dgm:spPr>
        <a:noFill/>
      </dgm:spPr>
      <dgm:t>
        <a:bodyPr/>
        <a:lstStyle/>
        <a:p>
          <a:pPr rtl="0"/>
          <a:endParaRPr lang="ru-RU" dirty="0"/>
        </a:p>
      </dgm:t>
    </dgm:pt>
    <dgm:pt modelId="{C86E4EB9-8199-4FD3-8F4E-2DB4C67D0F88}" type="sibTrans" cxnId="{EF27739D-24D0-4350-B8A5-92676B87979C}">
      <dgm:prSet/>
      <dgm:spPr/>
      <dgm:t>
        <a:bodyPr/>
        <a:lstStyle/>
        <a:p>
          <a:endParaRPr lang="ru-RU"/>
        </a:p>
      </dgm:t>
    </dgm:pt>
    <dgm:pt modelId="{229E417E-14E4-4EA9-A9E9-5E06B0CA0317}" type="parTrans" cxnId="{EF27739D-24D0-4350-B8A5-92676B87979C}">
      <dgm:prSet/>
      <dgm:spPr/>
      <dgm:t>
        <a:bodyPr/>
        <a:lstStyle/>
        <a:p>
          <a:endParaRPr lang="ru-RU"/>
        </a:p>
      </dgm:t>
    </dgm:pt>
    <dgm:pt modelId="{DB0F0ACE-3C13-428C-BAC3-F08D2C5ADDF8}">
      <dgm:prSet/>
      <dgm:spPr>
        <a:noFill/>
      </dgm:spPr>
      <dgm:t>
        <a:bodyPr/>
        <a:lstStyle/>
        <a:p>
          <a:pPr rtl="0"/>
          <a:endParaRPr lang="ru-RU" dirty="0"/>
        </a:p>
      </dgm:t>
    </dgm:pt>
    <dgm:pt modelId="{8858AC1F-504D-43BC-B73C-FC2D535478C8}" type="sibTrans" cxnId="{699DA49A-9D4E-43A0-A7AA-111F2D09AAC5}">
      <dgm:prSet/>
      <dgm:spPr/>
      <dgm:t>
        <a:bodyPr/>
        <a:lstStyle/>
        <a:p>
          <a:endParaRPr lang="ru-RU"/>
        </a:p>
      </dgm:t>
    </dgm:pt>
    <dgm:pt modelId="{63915581-5E30-4171-B483-C45BEE8B12AA}" type="parTrans" cxnId="{699DA49A-9D4E-43A0-A7AA-111F2D09AAC5}">
      <dgm:prSet/>
      <dgm:spPr/>
      <dgm:t>
        <a:bodyPr/>
        <a:lstStyle/>
        <a:p>
          <a:endParaRPr lang="ru-RU"/>
        </a:p>
      </dgm:t>
    </dgm:pt>
    <dgm:pt modelId="{A237AFEE-257A-402C-B8C2-DC51FFC86B1B}">
      <dgm:prSet/>
      <dgm:spPr>
        <a:noFill/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совместно с сотрудниками У МВД по г. Тольятти проведено </a:t>
          </a:r>
          <a:r>
            <a:rPr lang="ru-RU" b="1" dirty="0" smtClean="0">
              <a:solidFill>
                <a:schemeClr val="tx1"/>
              </a:solidFill>
            </a:rPr>
            <a:t>54 контрольных мероприятия в 869 объектах </a:t>
          </a:r>
          <a:r>
            <a:rPr lang="ru-RU" dirty="0" smtClean="0">
              <a:solidFill>
                <a:schemeClr val="tx1"/>
              </a:solidFill>
            </a:rPr>
            <a:t>по оказанию услуг розничной торговли и по оказанию услуг общественного питания</a:t>
          </a:r>
          <a:endParaRPr lang="ru-RU" dirty="0">
            <a:solidFill>
              <a:schemeClr val="tx1"/>
            </a:solidFill>
          </a:endParaRPr>
        </a:p>
      </dgm:t>
    </dgm:pt>
    <dgm:pt modelId="{16BC6D46-F7B3-4308-B79E-654923316E4B}" type="parTrans" cxnId="{A763D2ED-C820-438C-83E9-F63CE7D1A7C7}">
      <dgm:prSet/>
      <dgm:spPr/>
      <dgm:t>
        <a:bodyPr/>
        <a:lstStyle/>
        <a:p>
          <a:endParaRPr lang="ru-RU"/>
        </a:p>
      </dgm:t>
    </dgm:pt>
    <dgm:pt modelId="{28A60F78-8FA3-4C34-B44B-2099D85EE34C}" type="sibTrans" cxnId="{A763D2ED-C820-438C-83E9-F63CE7D1A7C7}">
      <dgm:prSet/>
      <dgm:spPr/>
      <dgm:t>
        <a:bodyPr/>
        <a:lstStyle/>
        <a:p>
          <a:endParaRPr lang="ru-RU"/>
        </a:p>
      </dgm:t>
    </dgm:pt>
    <dgm:pt modelId="{B76E1204-A5A2-459D-B3B3-6E0AAC075CDC}">
      <dgm:prSet/>
      <dgm:spPr>
        <a:noFill/>
      </dgm:spPr>
      <dgm:t>
        <a:bodyPr/>
        <a:lstStyle/>
        <a:p>
          <a:pPr rtl="0"/>
          <a:r>
            <a:rPr lang="ru-RU" dirty="0" smtClean="0">
              <a:solidFill>
                <a:schemeClr val="tx1"/>
              </a:solidFill>
            </a:rPr>
            <a:t>на заседаниях административных комиссий районов г.о.Тольятти </a:t>
          </a:r>
          <a:r>
            <a:rPr lang="ru-RU" b="1" dirty="0" smtClean="0">
              <a:solidFill>
                <a:schemeClr val="tx1"/>
              </a:solidFill>
            </a:rPr>
            <a:t>рассмотрено 192 протокола </a:t>
          </a:r>
          <a:r>
            <a:rPr lang="ru-RU" dirty="0" smtClean="0">
              <a:solidFill>
                <a:schemeClr val="tx1"/>
              </a:solidFill>
            </a:rPr>
            <a:t>об административных правонарушениях по ст.6.5 Закона СО № 115-ГД </a:t>
          </a:r>
          <a:endParaRPr lang="ru-RU" dirty="0">
            <a:solidFill>
              <a:schemeClr val="tx1"/>
            </a:solidFill>
          </a:endParaRPr>
        </a:p>
      </dgm:t>
    </dgm:pt>
    <dgm:pt modelId="{5857D9B9-97CE-486E-89DC-A3C2CA90255A}" type="parTrans" cxnId="{909829F7-FCFD-408B-81E0-9660B241ED74}">
      <dgm:prSet/>
      <dgm:spPr/>
      <dgm:t>
        <a:bodyPr/>
        <a:lstStyle/>
        <a:p>
          <a:endParaRPr lang="ru-RU"/>
        </a:p>
      </dgm:t>
    </dgm:pt>
    <dgm:pt modelId="{74BCFB5C-B235-4F0B-AB44-DD17BAD91C24}" type="sibTrans" cxnId="{909829F7-FCFD-408B-81E0-9660B241ED74}">
      <dgm:prSet/>
      <dgm:spPr/>
      <dgm:t>
        <a:bodyPr/>
        <a:lstStyle/>
        <a:p>
          <a:endParaRPr lang="ru-RU"/>
        </a:p>
      </dgm:t>
    </dgm:pt>
    <dgm:pt modelId="{8DC91FAF-0AE2-4E82-BB01-13C2CEAC9208}">
      <dgm:prSet/>
      <dgm:spPr>
        <a:noFill/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наложено</a:t>
          </a:r>
          <a:r>
            <a:rPr lang="ru-RU" dirty="0" smtClean="0">
              <a:solidFill>
                <a:schemeClr val="tx1"/>
              </a:solidFill>
            </a:rPr>
            <a:t> административных штрафов </a:t>
          </a:r>
          <a:r>
            <a:rPr lang="ru-RU" b="1" dirty="0" smtClean="0">
              <a:solidFill>
                <a:schemeClr val="tx1"/>
              </a:solidFill>
            </a:rPr>
            <a:t>на сумму              1 453 000 руб</a:t>
          </a:r>
          <a:r>
            <a:rPr lang="ru-RU" dirty="0" smtClean="0">
              <a:solidFill>
                <a:schemeClr val="tx1"/>
              </a:solidFill>
            </a:rPr>
            <a:t>., фактически </a:t>
          </a:r>
          <a:r>
            <a:rPr lang="ru-RU" b="1" dirty="0" smtClean="0">
              <a:solidFill>
                <a:schemeClr val="tx1"/>
              </a:solidFill>
            </a:rPr>
            <a:t>уплачено 671 002 руб</a:t>
          </a:r>
          <a:r>
            <a:rPr lang="ru-RU" dirty="0" smtClean="0">
              <a:solidFill>
                <a:schemeClr val="tx1"/>
              </a:solidFill>
            </a:rPr>
            <a:t>.</a:t>
          </a:r>
          <a:endParaRPr lang="ru-RU" dirty="0">
            <a:solidFill>
              <a:schemeClr val="tx1"/>
            </a:solidFill>
          </a:endParaRPr>
        </a:p>
      </dgm:t>
    </dgm:pt>
    <dgm:pt modelId="{38E5F348-C53A-4BEB-B1E9-E3BB1A3072F9}" type="parTrans" cxnId="{10D65714-F1FA-4370-A0F2-8766D3899A9F}">
      <dgm:prSet/>
      <dgm:spPr/>
      <dgm:t>
        <a:bodyPr/>
        <a:lstStyle/>
        <a:p>
          <a:endParaRPr lang="ru-RU"/>
        </a:p>
      </dgm:t>
    </dgm:pt>
    <dgm:pt modelId="{96EEB359-54A4-4CAA-9239-244861B33AA7}" type="sibTrans" cxnId="{10D65714-F1FA-4370-A0F2-8766D3899A9F}">
      <dgm:prSet/>
      <dgm:spPr/>
      <dgm:t>
        <a:bodyPr/>
        <a:lstStyle/>
        <a:p>
          <a:endParaRPr lang="ru-RU"/>
        </a:p>
      </dgm:t>
    </dgm:pt>
    <dgm:pt modelId="{391740F8-A99E-4EB0-BBBC-1640D9224535}" type="pres">
      <dgm:prSet presAssocID="{2E6E5312-BE00-42F6-984D-3BCA29291ECA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0C4FB87-58ED-4511-92C0-481F495C3A86}" type="pres">
      <dgm:prSet presAssocID="{ACA7EDAC-44A2-4357-8435-35E667F8AA21}" presName="comp" presStyleCnt="0"/>
      <dgm:spPr/>
    </dgm:pt>
    <dgm:pt modelId="{DBCFCF6E-1ACB-4437-930D-0803278A9DBC}" type="pres">
      <dgm:prSet presAssocID="{ACA7EDAC-44A2-4357-8435-35E667F8AA21}" presName="box" presStyleLbl="node1" presStyleIdx="0" presStyleCnt="3"/>
      <dgm:spPr/>
      <dgm:t>
        <a:bodyPr/>
        <a:lstStyle/>
        <a:p>
          <a:endParaRPr lang="ru-RU"/>
        </a:p>
      </dgm:t>
    </dgm:pt>
    <dgm:pt modelId="{AF1DBC82-4A0C-44DE-B097-DD23EBB32F47}" type="pres">
      <dgm:prSet presAssocID="{ACA7EDAC-44A2-4357-8435-35E667F8AA21}" presName="img" presStyleLbl="fgImgPlace1" presStyleIdx="0" presStyleCnt="3" custScaleX="108334" custScaleY="118448" custLinFactNeighborX="-260" custLinFactNeighborY="-36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664D3B4C-E523-416A-A9B3-90CBD2C2D72E}" type="pres">
      <dgm:prSet presAssocID="{ACA7EDAC-44A2-4357-8435-35E667F8AA21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B146384-576E-478C-A6D8-7DA397E3EC90}" type="pres">
      <dgm:prSet presAssocID="{C86E4EB9-8199-4FD3-8F4E-2DB4C67D0F88}" presName="spacer" presStyleCnt="0"/>
      <dgm:spPr/>
    </dgm:pt>
    <dgm:pt modelId="{94C3CB45-12CE-47B3-B854-7729EB7A2115}" type="pres">
      <dgm:prSet presAssocID="{DB0F0ACE-3C13-428C-BAC3-F08D2C5ADDF8}" presName="comp" presStyleCnt="0"/>
      <dgm:spPr/>
    </dgm:pt>
    <dgm:pt modelId="{CEC6FFB0-E041-46D8-88DE-CE6710D2A9F6}" type="pres">
      <dgm:prSet presAssocID="{DB0F0ACE-3C13-428C-BAC3-F08D2C5ADDF8}" presName="box" presStyleLbl="node1" presStyleIdx="1" presStyleCnt="3" custLinFactNeighborY="-3203"/>
      <dgm:spPr/>
      <dgm:t>
        <a:bodyPr/>
        <a:lstStyle/>
        <a:p>
          <a:endParaRPr lang="ru-RU"/>
        </a:p>
      </dgm:t>
    </dgm:pt>
    <dgm:pt modelId="{ECF20686-645D-4E3F-8A35-9393B5CF929C}" type="pres">
      <dgm:prSet presAssocID="{DB0F0ACE-3C13-428C-BAC3-F08D2C5ADDF8}" presName="img" presStyleLbl="fgImgPlace1" presStyleIdx="1" presStyleCnt="3" custScaleX="105644" custScaleY="11977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5F0E983B-B157-46EE-ABD9-5CBEF57FA0B6}" type="pres">
      <dgm:prSet presAssocID="{DB0F0ACE-3C13-428C-BAC3-F08D2C5ADDF8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A99272-41B0-444A-BE1D-F6F84DB2336D}" type="pres">
      <dgm:prSet presAssocID="{8858AC1F-504D-43BC-B73C-FC2D535478C8}" presName="spacer" presStyleCnt="0"/>
      <dgm:spPr/>
    </dgm:pt>
    <dgm:pt modelId="{48226475-A91C-4F19-B28C-6F51CB8FBA06}" type="pres">
      <dgm:prSet presAssocID="{F5A2144B-727B-48A4-A4F3-87B6B6709F50}" presName="comp" presStyleCnt="0"/>
      <dgm:spPr/>
    </dgm:pt>
    <dgm:pt modelId="{18B80630-8412-4393-9388-760C9E9BFBFD}" type="pres">
      <dgm:prSet presAssocID="{F5A2144B-727B-48A4-A4F3-87B6B6709F50}" presName="box" presStyleLbl="node1" presStyleIdx="2" presStyleCnt="3"/>
      <dgm:spPr/>
      <dgm:t>
        <a:bodyPr/>
        <a:lstStyle/>
        <a:p>
          <a:endParaRPr lang="ru-RU"/>
        </a:p>
      </dgm:t>
    </dgm:pt>
    <dgm:pt modelId="{3932FCB5-A92B-48BA-9436-8874B79BB59A}" type="pres">
      <dgm:prSet presAssocID="{F5A2144B-727B-48A4-A4F3-87B6B6709F50}" presName="img" presStyleLbl="fgImgPlace1" presStyleIdx="2" presStyleCnt="3" custScaleX="105644" custScaleY="112226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ru-RU"/>
        </a:p>
      </dgm:t>
    </dgm:pt>
    <dgm:pt modelId="{4878B0F7-D99D-4F4A-BF1D-378ADAD632DC}" type="pres">
      <dgm:prSet presAssocID="{F5A2144B-727B-48A4-A4F3-87B6B6709F50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FD9B3C5-86E1-403C-8818-DD1A227C99CC}" type="presOf" srcId="{8DC91FAF-0AE2-4E82-BB01-13C2CEAC9208}" destId="{4878B0F7-D99D-4F4A-BF1D-378ADAD632DC}" srcOrd="1" destOrd="1" presId="urn:microsoft.com/office/officeart/2005/8/layout/vList4"/>
    <dgm:cxn modelId="{EF27739D-24D0-4350-B8A5-92676B87979C}" srcId="{2E6E5312-BE00-42F6-984D-3BCA29291ECA}" destId="{ACA7EDAC-44A2-4357-8435-35E667F8AA21}" srcOrd="0" destOrd="0" parTransId="{229E417E-14E4-4EA9-A9E9-5E06B0CA0317}" sibTransId="{C86E4EB9-8199-4FD3-8F4E-2DB4C67D0F88}"/>
    <dgm:cxn modelId="{B1F1E191-C612-40C0-A272-6A1A04DD1682}" type="presOf" srcId="{2E6E5312-BE00-42F6-984D-3BCA29291ECA}" destId="{391740F8-A99E-4EB0-BBBC-1640D9224535}" srcOrd="0" destOrd="0" presId="urn:microsoft.com/office/officeart/2005/8/layout/vList4"/>
    <dgm:cxn modelId="{DA67A029-619C-4BAC-A0C6-72BF4DE4F7C6}" type="presOf" srcId="{B76E1204-A5A2-459D-B3B3-6E0AAC075CDC}" destId="{5F0E983B-B157-46EE-ABD9-5CBEF57FA0B6}" srcOrd="1" destOrd="1" presId="urn:microsoft.com/office/officeart/2005/8/layout/vList4"/>
    <dgm:cxn modelId="{D47B8A51-9000-4D32-926E-FB3C681D8723}" type="presOf" srcId="{DB0F0ACE-3C13-428C-BAC3-F08D2C5ADDF8}" destId="{5F0E983B-B157-46EE-ABD9-5CBEF57FA0B6}" srcOrd="1" destOrd="0" presId="urn:microsoft.com/office/officeart/2005/8/layout/vList4"/>
    <dgm:cxn modelId="{B0F375E5-B7D2-4A2F-8896-A9BDE8C2DE45}" type="presOf" srcId="{8DC91FAF-0AE2-4E82-BB01-13C2CEAC9208}" destId="{18B80630-8412-4393-9388-760C9E9BFBFD}" srcOrd="0" destOrd="1" presId="urn:microsoft.com/office/officeart/2005/8/layout/vList4"/>
    <dgm:cxn modelId="{76E7161D-4110-4002-8392-B94C0A1418CB}" type="presOf" srcId="{A237AFEE-257A-402C-B8C2-DC51FFC86B1B}" destId="{664D3B4C-E523-416A-A9B3-90CBD2C2D72E}" srcOrd="1" destOrd="1" presId="urn:microsoft.com/office/officeart/2005/8/layout/vList4"/>
    <dgm:cxn modelId="{F6F13D25-6BC5-48A8-8A10-67C7659D3D07}" type="presOf" srcId="{ACA7EDAC-44A2-4357-8435-35E667F8AA21}" destId="{DBCFCF6E-1ACB-4437-930D-0803278A9DBC}" srcOrd="0" destOrd="0" presId="urn:microsoft.com/office/officeart/2005/8/layout/vList4"/>
    <dgm:cxn modelId="{A763D2ED-C820-438C-83E9-F63CE7D1A7C7}" srcId="{ACA7EDAC-44A2-4357-8435-35E667F8AA21}" destId="{A237AFEE-257A-402C-B8C2-DC51FFC86B1B}" srcOrd="0" destOrd="0" parTransId="{16BC6D46-F7B3-4308-B79E-654923316E4B}" sibTransId="{28A60F78-8FA3-4C34-B44B-2099D85EE34C}"/>
    <dgm:cxn modelId="{0257120C-9FF0-4541-9A0E-F25FF1AC5983}" type="presOf" srcId="{F5A2144B-727B-48A4-A4F3-87B6B6709F50}" destId="{4878B0F7-D99D-4F4A-BF1D-378ADAD632DC}" srcOrd="1" destOrd="0" presId="urn:microsoft.com/office/officeart/2005/8/layout/vList4"/>
    <dgm:cxn modelId="{699DA49A-9D4E-43A0-A7AA-111F2D09AAC5}" srcId="{2E6E5312-BE00-42F6-984D-3BCA29291ECA}" destId="{DB0F0ACE-3C13-428C-BAC3-F08D2C5ADDF8}" srcOrd="1" destOrd="0" parTransId="{63915581-5E30-4171-B483-C45BEE8B12AA}" sibTransId="{8858AC1F-504D-43BC-B73C-FC2D535478C8}"/>
    <dgm:cxn modelId="{85FBA818-8DEB-4516-BFEC-5097119096B0}" type="presOf" srcId="{F5A2144B-727B-48A4-A4F3-87B6B6709F50}" destId="{18B80630-8412-4393-9388-760C9E9BFBFD}" srcOrd="0" destOrd="0" presId="urn:microsoft.com/office/officeart/2005/8/layout/vList4"/>
    <dgm:cxn modelId="{30436A1D-F803-485A-928A-F15E56D9433C}" type="presOf" srcId="{A237AFEE-257A-402C-B8C2-DC51FFC86B1B}" destId="{DBCFCF6E-1ACB-4437-930D-0803278A9DBC}" srcOrd="0" destOrd="1" presId="urn:microsoft.com/office/officeart/2005/8/layout/vList4"/>
    <dgm:cxn modelId="{4F8C38ED-FE93-4106-9377-75C0111C9665}" srcId="{2E6E5312-BE00-42F6-984D-3BCA29291ECA}" destId="{F5A2144B-727B-48A4-A4F3-87B6B6709F50}" srcOrd="2" destOrd="0" parTransId="{DFF542BD-2A97-4E4E-BD62-42D29C8B83F8}" sibTransId="{71C7BD5B-CBE5-43DF-9B49-EA3F2DD2F8CC}"/>
    <dgm:cxn modelId="{553CBAA4-9359-4D42-8034-D09F4ADBCCAA}" type="presOf" srcId="{DB0F0ACE-3C13-428C-BAC3-F08D2C5ADDF8}" destId="{CEC6FFB0-E041-46D8-88DE-CE6710D2A9F6}" srcOrd="0" destOrd="0" presId="urn:microsoft.com/office/officeart/2005/8/layout/vList4"/>
    <dgm:cxn modelId="{10D65714-F1FA-4370-A0F2-8766D3899A9F}" srcId="{F5A2144B-727B-48A4-A4F3-87B6B6709F50}" destId="{8DC91FAF-0AE2-4E82-BB01-13C2CEAC9208}" srcOrd="0" destOrd="0" parTransId="{38E5F348-C53A-4BEB-B1E9-E3BB1A3072F9}" sibTransId="{96EEB359-54A4-4CAA-9239-244861B33AA7}"/>
    <dgm:cxn modelId="{909829F7-FCFD-408B-81E0-9660B241ED74}" srcId="{DB0F0ACE-3C13-428C-BAC3-F08D2C5ADDF8}" destId="{B76E1204-A5A2-459D-B3B3-6E0AAC075CDC}" srcOrd="0" destOrd="0" parTransId="{5857D9B9-97CE-486E-89DC-A3C2CA90255A}" sibTransId="{74BCFB5C-B235-4F0B-AB44-DD17BAD91C24}"/>
    <dgm:cxn modelId="{BA10A839-1CD3-4179-845F-DC40A78FDCAA}" type="presOf" srcId="{B76E1204-A5A2-459D-B3B3-6E0AAC075CDC}" destId="{CEC6FFB0-E041-46D8-88DE-CE6710D2A9F6}" srcOrd="0" destOrd="1" presId="urn:microsoft.com/office/officeart/2005/8/layout/vList4"/>
    <dgm:cxn modelId="{AF2F070E-200B-4FFA-917B-2EF1C2025CC7}" type="presOf" srcId="{ACA7EDAC-44A2-4357-8435-35E667F8AA21}" destId="{664D3B4C-E523-416A-A9B3-90CBD2C2D72E}" srcOrd="1" destOrd="0" presId="urn:microsoft.com/office/officeart/2005/8/layout/vList4"/>
    <dgm:cxn modelId="{8C0980E6-14B1-499B-9682-2ABD1BF9BC79}" type="presParOf" srcId="{391740F8-A99E-4EB0-BBBC-1640D9224535}" destId="{00C4FB87-58ED-4511-92C0-481F495C3A86}" srcOrd="0" destOrd="0" presId="urn:microsoft.com/office/officeart/2005/8/layout/vList4"/>
    <dgm:cxn modelId="{93A63185-9273-4C86-88F9-FB55C7F68DAF}" type="presParOf" srcId="{00C4FB87-58ED-4511-92C0-481F495C3A86}" destId="{DBCFCF6E-1ACB-4437-930D-0803278A9DBC}" srcOrd="0" destOrd="0" presId="urn:microsoft.com/office/officeart/2005/8/layout/vList4"/>
    <dgm:cxn modelId="{98F38C2C-DD20-42CB-B688-D9A9DD377AC5}" type="presParOf" srcId="{00C4FB87-58ED-4511-92C0-481F495C3A86}" destId="{AF1DBC82-4A0C-44DE-B097-DD23EBB32F47}" srcOrd="1" destOrd="0" presId="urn:microsoft.com/office/officeart/2005/8/layout/vList4"/>
    <dgm:cxn modelId="{49667DD9-F427-4469-9802-339F7658EF71}" type="presParOf" srcId="{00C4FB87-58ED-4511-92C0-481F495C3A86}" destId="{664D3B4C-E523-416A-A9B3-90CBD2C2D72E}" srcOrd="2" destOrd="0" presId="urn:microsoft.com/office/officeart/2005/8/layout/vList4"/>
    <dgm:cxn modelId="{D3A9AC6C-01EA-429E-BB4A-EA122138EEF6}" type="presParOf" srcId="{391740F8-A99E-4EB0-BBBC-1640D9224535}" destId="{BB146384-576E-478C-A6D8-7DA397E3EC90}" srcOrd="1" destOrd="0" presId="urn:microsoft.com/office/officeart/2005/8/layout/vList4"/>
    <dgm:cxn modelId="{C714AA75-5873-49C1-AC73-F9E0A9F02D5E}" type="presParOf" srcId="{391740F8-A99E-4EB0-BBBC-1640D9224535}" destId="{94C3CB45-12CE-47B3-B854-7729EB7A2115}" srcOrd="2" destOrd="0" presId="urn:microsoft.com/office/officeart/2005/8/layout/vList4"/>
    <dgm:cxn modelId="{BD053FB5-CD0C-4736-AB0A-7D6049A54E33}" type="presParOf" srcId="{94C3CB45-12CE-47B3-B854-7729EB7A2115}" destId="{CEC6FFB0-E041-46D8-88DE-CE6710D2A9F6}" srcOrd="0" destOrd="0" presId="urn:microsoft.com/office/officeart/2005/8/layout/vList4"/>
    <dgm:cxn modelId="{0A00546E-B38F-4AB4-B1A8-7490C608A9A1}" type="presParOf" srcId="{94C3CB45-12CE-47B3-B854-7729EB7A2115}" destId="{ECF20686-645D-4E3F-8A35-9393B5CF929C}" srcOrd="1" destOrd="0" presId="urn:microsoft.com/office/officeart/2005/8/layout/vList4"/>
    <dgm:cxn modelId="{3BC634AE-C277-45FD-8435-742B2614E612}" type="presParOf" srcId="{94C3CB45-12CE-47B3-B854-7729EB7A2115}" destId="{5F0E983B-B157-46EE-ABD9-5CBEF57FA0B6}" srcOrd="2" destOrd="0" presId="urn:microsoft.com/office/officeart/2005/8/layout/vList4"/>
    <dgm:cxn modelId="{EB0053E5-8107-4237-B054-CAE7FAAD2700}" type="presParOf" srcId="{391740F8-A99E-4EB0-BBBC-1640D9224535}" destId="{46A99272-41B0-444A-BE1D-F6F84DB2336D}" srcOrd="3" destOrd="0" presId="urn:microsoft.com/office/officeart/2005/8/layout/vList4"/>
    <dgm:cxn modelId="{DE7079AE-7B21-4F7A-BA83-7C6C792E49E8}" type="presParOf" srcId="{391740F8-A99E-4EB0-BBBC-1640D9224535}" destId="{48226475-A91C-4F19-B28C-6F51CB8FBA06}" srcOrd="4" destOrd="0" presId="urn:microsoft.com/office/officeart/2005/8/layout/vList4"/>
    <dgm:cxn modelId="{042C6175-8F1D-426D-83E2-65F236BCC64E}" type="presParOf" srcId="{48226475-A91C-4F19-B28C-6F51CB8FBA06}" destId="{18B80630-8412-4393-9388-760C9E9BFBFD}" srcOrd="0" destOrd="0" presId="urn:microsoft.com/office/officeart/2005/8/layout/vList4"/>
    <dgm:cxn modelId="{5B4CB22A-4D97-4FB7-896D-7D105912C6C3}" type="presParOf" srcId="{48226475-A91C-4F19-B28C-6F51CB8FBA06}" destId="{3932FCB5-A92B-48BA-9436-8874B79BB59A}" srcOrd="1" destOrd="0" presId="urn:microsoft.com/office/officeart/2005/8/layout/vList4"/>
    <dgm:cxn modelId="{05AB75DE-2A4D-4FCC-B7C8-979FE6980267}" type="presParOf" srcId="{48226475-A91C-4F19-B28C-6F51CB8FBA06}" destId="{4878B0F7-D99D-4F4A-BF1D-378ADAD632DC}" srcOrd="2" destOrd="0" presId="urn:microsoft.com/office/officeart/2005/8/layout/vList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1E32349-7ECC-43FD-9275-5B7A304669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78D91-8742-49A8-A7FB-D2B34A4C16EF}">
      <dgm:prSet/>
      <dgm:spPr/>
      <dgm:t>
        <a:bodyPr/>
        <a:lstStyle/>
        <a:p>
          <a:pPr rtl="0"/>
          <a:r>
            <a:rPr lang="ru-RU" dirty="0" smtClean="0"/>
            <a:t>1</a:t>
          </a:r>
          <a:endParaRPr lang="ru-RU" dirty="0"/>
        </a:p>
      </dgm:t>
    </dgm:pt>
    <dgm:pt modelId="{40B1B626-EB57-49F2-BDAC-0411B0123650}" type="parTrans" cxnId="{DF9474C3-9C78-46CC-9355-E4B5486D8D18}">
      <dgm:prSet/>
      <dgm:spPr/>
      <dgm:t>
        <a:bodyPr/>
        <a:lstStyle/>
        <a:p>
          <a:endParaRPr lang="ru-RU"/>
        </a:p>
      </dgm:t>
    </dgm:pt>
    <dgm:pt modelId="{30D59CE9-BCAC-4C6C-B1F5-08316C5F56CA}" type="sibTrans" cxnId="{DF9474C3-9C78-46CC-9355-E4B5486D8D18}">
      <dgm:prSet/>
      <dgm:spPr/>
      <dgm:t>
        <a:bodyPr/>
        <a:lstStyle/>
        <a:p>
          <a:endParaRPr lang="ru-RU"/>
        </a:p>
      </dgm:t>
    </dgm:pt>
    <dgm:pt modelId="{BCEEBF16-9D50-437C-9C4B-D1849136FF4C}">
      <dgm:prSet/>
      <dgm:spPr/>
      <dgm:t>
        <a:bodyPr/>
        <a:lstStyle/>
        <a:p>
          <a:pPr rtl="0"/>
          <a:r>
            <a:rPr lang="ru-RU" dirty="0" smtClean="0"/>
            <a:t>2</a:t>
          </a:r>
          <a:endParaRPr lang="ru-RU" dirty="0"/>
        </a:p>
      </dgm:t>
    </dgm:pt>
    <dgm:pt modelId="{B0F22F60-E112-4742-B7C8-FB19D1D107CD}" type="parTrans" cxnId="{8E24033E-D254-44C4-8205-DF718BC9FAC4}">
      <dgm:prSet/>
      <dgm:spPr/>
      <dgm:t>
        <a:bodyPr/>
        <a:lstStyle/>
        <a:p>
          <a:endParaRPr lang="ru-RU"/>
        </a:p>
      </dgm:t>
    </dgm:pt>
    <dgm:pt modelId="{B75C1EEA-146F-40BA-9832-212716503287}" type="sibTrans" cxnId="{8E24033E-D254-44C4-8205-DF718BC9FAC4}">
      <dgm:prSet/>
      <dgm:spPr/>
      <dgm:t>
        <a:bodyPr/>
        <a:lstStyle/>
        <a:p>
          <a:endParaRPr lang="ru-RU"/>
        </a:p>
      </dgm:t>
    </dgm:pt>
    <dgm:pt modelId="{C8B6EBB4-7321-4B8D-B63B-7CE51BBA79A3}">
      <dgm:prSet/>
      <dgm:spPr/>
      <dgm:t>
        <a:bodyPr/>
        <a:lstStyle/>
        <a:p>
          <a:pPr rtl="0"/>
          <a:r>
            <a:rPr lang="ru-RU" dirty="0" smtClean="0"/>
            <a:t>3</a:t>
          </a:r>
          <a:endParaRPr lang="ru-RU" dirty="0"/>
        </a:p>
      </dgm:t>
    </dgm:pt>
    <dgm:pt modelId="{D14BB961-A1EF-42DB-B692-BBA6099143FD}" type="parTrans" cxnId="{C8735AF4-7A5E-44B3-AE07-1ECD2E1CE8AE}">
      <dgm:prSet/>
      <dgm:spPr/>
      <dgm:t>
        <a:bodyPr/>
        <a:lstStyle/>
        <a:p>
          <a:endParaRPr lang="ru-RU"/>
        </a:p>
      </dgm:t>
    </dgm:pt>
    <dgm:pt modelId="{50CFE299-B582-48D6-929C-53F69B327AA6}" type="sibTrans" cxnId="{C8735AF4-7A5E-44B3-AE07-1ECD2E1CE8AE}">
      <dgm:prSet/>
      <dgm:spPr/>
      <dgm:t>
        <a:bodyPr/>
        <a:lstStyle/>
        <a:p>
          <a:endParaRPr lang="ru-RU"/>
        </a:p>
      </dgm:t>
    </dgm:pt>
    <dgm:pt modelId="{53859B02-D070-46E5-8F92-D99848227A72}">
      <dgm:prSet/>
      <dgm:spPr>
        <a:noFill/>
      </dgm:spPr>
      <dgm:t>
        <a:bodyPr/>
        <a:lstStyle/>
        <a:p>
          <a:pPr rtl="0"/>
          <a:r>
            <a:rPr lang="ru-RU" dirty="0" smtClean="0"/>
            <a:t>в адрес Министерства экономического развития, инвестиций и торговли Самарской области направляется информация о зафиксированных правонарушениях, ответственность за которые предусмотрена ст.6.5 Закона с приложением реестра рассмотренных на заседаниях административных комиссий районов городского округа Тольятти протоколов об административных правонарушениях и результатов  их рассмотрения</a:t>
          </a:r>
          <a:endParaRPr lang="ru-RU" dirty="0"/>
        </a:p>
      </dgm:t>
    </dgm:pt>
    <dgm:pt modelId="{134B2A15-0207-414A-BFAC-B3BB798CF87A}" type="parTrans" cxnId="{887CB871-13BF-4756-BD9D-FF52FFFAE91F}">
      <dgm:prSet/>
      <dgm:spPr/>
    </dgm:pt>
    <dgm:pt modelId="{05FDEE78-39F5-451F-8B79-9E5880D9C250}" type="sibTrans" cxnId="{887CB871-13BF-4756-BD9D-FF52FFFAE91F}">
      <dgm:prSet/>
      <dgm:spPr/>
    </dgm:pt>
    <dgm:pt modelId="{B4447866-1F75-4A0D-A65F-8445D1CD751C}">
      <dgm:prSet/>
      <dgm:spPr>
        <a:noFill/>
      </dgm:spPr>
      <dgm:t>
        <a:bodyPr/>
        <a:lstStyle/>
        <a:p>
          <a:r>
            <a:rPr lang="ru-RU" dirty="0" smtClean="0"/>
            <a:t>ежеквартально актуализируется реестр предприятий, осуществляющих розничную продажу алкогольной продукции</a:t>
          </a:r>
          <a:endParaRPr lang="ru-RU" dirty="0"/>
        </a:p>
      </dgm:t>
    </dgm:pt>
    <dgm:pt modelId="{0402E8A8-A9F8-4447-BD3A-68B0BFE2168F}" type="parTrans" cxnId="{CE1242CB-85EF-4FAE-8151-00B1E3C2DB04}">
      <dgm:prSet/>
      <dgm:spPr/>
    </dgm:pt>
    <dgm:pt modelId="{80B8AE55-A628-4CE2-9668-F99874C3DB29}" type="sibTrans" cxnId="{CE1242CB-85EF-4FAE-8151-00B1E3C2DB04}">
      <dgm:prSet/>
      <dgm:spPr/>
    </dgm:pt>
    <dgm:pt modelId="{B40B50CC-5673-41F1-86DE-4286E65E75A9}">
      <dgm:prSet/>
      <dgm:spPr>
        <a:noFill/>
      </dgm:spPr>
      <dgm:t>
        <a:bodyPr/>
        <a:lstStyle/>
        <a:p>
          <a:pPr rtl="0"/>
          <a:r>
            <a:rPr lang="ru-RU" dirty="0" smtClean="0"/>
            <a:t>выявляются места реализации алкогольной продукции с нарушениями действующего законодательства, информация о нарушениях направляется в адреса прокуратуры города Тольятти и УМВД России по г. Тольятти, </a:t>
          </a:r>
          <a:r>
            <a:rPr lang="ru-RU" dirty="0" err="1" smtClean="0"/>
            <a:t>Роспотребнадзор</a:t>
          </a:r>
          <a:r>
            <a:rPr lang="ru-RU" dirty="0" smtClean="0"/>
            <a:t> по г.Тольятти с целью принятия мер в пределах их компетенции</a:t>
          </a:r>
          <a:endParaRPr lang="ru-RU" dirty="0"/>
        </a:p>
      </dgm:t>
    </dgm:pt>
    <dgm:pt modelId="{147F0F5F-7470-489F-8594-ED6009B622DA}" type="parTrans" cxnId="{504ABDC5-F923-49A1-ADEA-F280D513FF86}">
      <dgm:prSet/>
      <dgm:spPr/>
    </dgm:pt>
    <dgm:pt modelId="{876F742D-3DED-4843-A151-6C2416B881F9}" type="sibTrans" cxnId="{504ABDC5-F923-49A1-ADEA-F280D513FF86}">
      <dgm:prSet/>
      <dgm:spPr/>
    </dgm:pt>
    <dgm:pt modelId="{0F080EF1-F390-4B97-92ED-EB3AC68DCFE8}" type="pres">
      <dgm:prSet presAssocID="{81E32349-7ECC-43FD-9275-5B7A304669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EDECB-820A-41C1-9E6D-C2A0C30E752F}" type="pres">
      <dgm:prSet presAssocID="{DF478D91-8742-49A8-A7FB-D2B34A4C16EF}" presName="composite" presStyleCnt="0"/>
      <dgm:spPr/>
    </dgm:pt>
    <dgm:pt modelId="{7D744CC4-741F-4B91-B9A1-75C5A669B056}" type="pres">
      <dgm:prSet presAssocID="{DF478D91-8742-49A8-A7FB-D2B34A4C16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A185E-A7C5-4E44-8D61-74672EC72F27}" type="pres">
      <dgm:prSet presAssocID="{DF478D91-8742-49A8-A7FB-D2B34A4C16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0E92B-1AF1-436D-AD54-6A3C3AF355C1}" type="pres">
      <dgm:prSet presAssocID="{30D59CE9-BCAC-4C6C-B1F5-08316C5F56CA}" presName="sp" presStyleCnt="0"/>
      <dgm:spPr/>
    </dgm:pt>
    <dgm:pt modelId="{DCFA6BFB-AA7B-4476-BE65-9B07E0041BFC}" type="pres">
      <dgm:prSet presAssocID="{BCEEBF16-9D50-437C-9C4B-D1849136FF4C}" presName="composite" presStyleCnt="0"/>
      <dgm:spPr/>
    </dgm:pt>
    <dgm:pt modelId="{D3B4656B-E47E-4BE7-AFF0-64F4A7D1A614}" type="pres">
      <dgm:prSet presAssocID="{BCEEBF16-9D50-437C-9C4B-D1849136FF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A3296-899C-448E-8FF1-EB18EF8D162B}" type="pres">
      <dgm:prSet presAssocID="{BCEEBF16-9D50-437C-9C4B-D1849136FF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BD27E-33DC-442D-83A6-00913AC83B7E}" type="pres">
      <dgm:prSet presAssocID="{B75C1EEA-146F-40BA-9832-212716503287}" presName="sp" presStyleCnt="0"/>
      <dgm:spPr/>
    </dgm:pt>
    <dgm:pt modelId="{710CFF02-8B4F-4A01-9DBB-9970BA478A63}" type="pres">
      <dgm:prSet presAssocID="{C8B6EBB4-7321-4B8D-B63B-7CE51BBA79A3}" presName="composite" presStyleCnt="0"/>
      <dgm:spPr/>
    </dgm:pt>
    <dgm:pt modelId="{E4627CDB-D734-415C-B8B6-F60DAE44B7B3}" type="pres">
      <dgm:prSet presAssocID="{C8B6EBB4-7321-4B8D-B63B-7CE51BBA79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EDF1-2FA2-4E67-BBB8-61A025F8E024}" type="pres">
      <dgm:prSet presAssocID="{C8B6EBB4-7321-4B8D-B63B-7CE51BBA79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BA31903-F6CD-4BAC-A309-D7310C8CF174}" type="presOf" srcId="{81E32349-7ECC-43FD-9275-5B7A304669C7}" destId="{0F080EF1-F390-4B97-92ED-EB3AC68DCFE8}" srcOrd="0" destOrd="0" presId="urn:microsoft.com/office/officeart/2005/8/layout/chevron2"/>
    <dgm:cxn modelId="{DF9474C3-9C78-46CC-9355-E4B5486D8D18}" srcId="{81E32349-7ECC-43FD-9275-5B7A304669C7}" destId="{DF478D91-8742-49A8-A7FB-D2B34A4C16EF}" srcOrd="0" destOrd="0" parTransId="{40B1B626-EB57-49F2-BDAC-0411B0123650}" sibTransId="{30D59CE9-BCAC-4C6C-B1F5-08316C5F56CA}"/>
    <dgm:cxn modelId="{3D6DFAB7-9B2F-4727-B67A-D661472FD3B3}" type="presOf" srcId="{C8B6EBB4-7321-4B8D-B63B-7CE51BBA79A3}" destId="{E4627CDB-D734-415C-B8B6-F60DAE44B7B3}" srcOrd="0" destOrd="0" presId="urn:microsoft.com/office/officeart/2005/8/layout/chevron2"/>
    <dgm:cxn modelId="{887CB871-13BF-4756-BD9D-FF52FFFAE91F}" srcId="{DF478D91-8742-49A8-A7FB-D2B34A4C16EF}" destId="{53859B02-D070-46E5-8F92-D99848227A72}" srcOrd="0" destOrd="0" parTransId="{134B2A15-0207-414A-BFAC-B3BB798CF87A}" sibTransId="{05FDEE78-39F5-451F-8B79-9E5880D9C250}"/>
    <dgm:cxn modelId="{F8D3CCF5-13D0-4706-A862-B86F47E050CC}" type="presOf" srcId="{B40B50CC-5673-41F1-86DE-4286E65E75A9}" destId="{9ACCEDF1-2FA2-4E67-BBB8-61A025F8E024}" srcOrd="0" destOrd="0" presId="urn:microsoft.com/office/officeart/2005/8/layout/chevron2"/>
    <dgm:cxn modelId="{6CAF4AFB-5940-44BA-92E4-2DB96C72CE56}" type="presOf" srcId="{DF478D91-8742-49A8-A7FB-D2B34A4C16EF}" destId="{7D744CC4-741F-4B91-B9A1-75C5A669B056}" srcOrd="0" destOrd="0" presId="urn:microsoft.com/office/officeart/2005/8/layout/chevron2"/>
    <dgm:cxn modelId="{0329C45D-0C56-4BC9-A913-48F2E323A487}" type="presOf" srcId="{BCEEBF16-9D50-437C-9C4B-D1849136FF4C}" destId="{D3B4656B-E47E-4BE7-AFF0-64F4A7D1A614}" srcOrd="0" destOrd="0" presId="urn:microsoft.com/office/officeart/2005/8/layout/chevron2"/>
    <dgm:cxn modelId="{CE1242CB-85EF-4FAE-8151-00B1E3C2DB04}" srcId="{BCEEBF16-9D50-437C-9C4B-D1849136FF4C}" destId="{B4447866-1F75-4A0D-A65F-8445D1CD751C}" srcOrd="0" destOrd="0" parTransId="{0402E8A8-A9F8-4447-BD3A-68B0BFE2168F}" sibTransId="{80B8AE55-A628-4CE2-9668-F99874C3DB29}"/>
    <dgm:cxn modelId="{C8735AF4-7A5E-44B3-AE07-1ECD2E1CE8AE}" srcId="{81E32349-7ECC-43FD-9275-5B7A304669C7}" destId="{C8B6EBB4-7321-4B8D-B63B-7CE51BBA79A3}" srcOrd="2" destOrd="0" parTransId="{D14BB961-A1EF-42DB-B692-BBA6099143FD}" sibTransId="{50CFE299-B582-48D6-929C-53F69B327AA6}"/>
    <dgm:cxn modelId="{8E24033E-D254-44C4-8205-DF718BC9FAC4}" srcId="{81E32349-7ECC-43FD-9275-5B7A304669C7}" destId="{BCEEBF16-9D50-437C-9C4B-D1849136FF4C}" srcOrd="1" destOrd="0" parTransId="{B0F22F60-E112-4742-B7C8-FB19D1D107CD}" sibTransId="{B75C1EEA-146F-40BA-9832-212716503287}"/>
    <dgm:cxn modelId="{6B336E67-1786-42AF-82A6-55291CFC591C}" type="presOf" srcId="{B4447866-1F75-4A0D-A65F-8445D1CD751C}" destId="{B93A3296-899C-448E-8FF1-EB18EF8D162B}" srcOrd="0" destOrd="0" presId="urn:microsoft.com/office/officeart/2005/8/layout/chevron2"/>
    <dgm:cxn modelId="{CBA375FE-0063-47DE-B9AD-0B3FB32FE7DA}" type="presOf" srcId="{53859B02-D070-46E5-8F92-D99848227A72}" destId="{9D2A185E-A7C5-4E44-8D61-74672EC72F27}" srcOrd="0" destOrd="0" presId="urn:microsoft.com/office/officeart/2005/8/layout/chevron2"/>
    <dgm:cxn modelId="{504ABDC5-F923-49A1-ADEA-F280D513FF86}" srcId="{C8B6EBB4-7321-4B8D-B63B-7CE51BBA79A3}" destId="{B40B50CC-5673-41F1-86DE-4286E65E75A9}" srcOrd="0" destOrd="0" parTransId="{147F0F5F-7470-489F-8594-ED6009B622DA}" sibTransId="{876F742D-3DED-4843-A151-6C2416B881F9}"/>
    <dgm:cxn modelId="{9843059B-0597-4F02-985E-46A2381DE24F}" type="presParOf" srcId="{0F080EF1-F390-4B97-92ED-EB3AC68DCFE8}" destId="{87BEDECB-820A-41C1-9E6D-C2A0C30E752F}" srcOrd="0" destOrd="0" presId="urn:microsoft.com/office/officeart/2005/8/layout/chevron2"/>
    <dgm:cxn modelId="{CC35BA46-9346-4226-9947-CF11FD073D43}" type="presParOf" srcId="{87BEDECB-820A-41C1-9E6D-C2A0C30E752F}" destId="{7D744CC4-741F-4B91-B9A1-75C5A669B056}" srcOrd="0" destOrd="0" presId="urn:microsoft.com/office/officeart/2005/8/layout/chevron2"/>
    <dgm:cxn modelId="{304C1F32-0D73-4DA9-979D-433F71E2790B}" type="presParOf" srcId="{87BEDECB-820A-41C1-9E6D-C2A0C30E752F}" destId="{9D2A185E-A7C5-4E44-8D61-74672EC72F27}" srcOrd="1" destOrd="0" presId="urn:microsoft.com/office/officeart/2005/8/layout/chevron2"/>
    <dgm:cxn modelId="{07394E95-DC83-4509-83D6-B36B04AB8862}" type="presParOf" srcId="{0F080EF1-F390-4B97-92ED-EB3AC68DCFE8}" destId="{7A50E92B-1AF1-436D-AD54-6A3C3AF355C1}" srcOrd="1" destOrd="0" presId="urn:microsoft.com/office/officeart/2005/8/layout/chevron2"/>
    <dgm:cxn modelId="{F5D1E41F-FA0E-4F4C-8B74-AF0DDF5E4A7B}" type="presParOf" srcId="{0F080EF1-F390-4B97-92ED-EB3AC68DCFE8}" destId="{DCFA6BFB-AA7B-4476-BE65-9B07E0041BFC}" srcOrd="2" destOrd="0" presId="urn:microsoft.com/office/officeart/2005/8/layout/chevron2"/>
    <dgm:cxn modelId="{B3F4B295-6F8D-4A90-A321-E9439D4C1933}" type="presParOf" srcId="{DCFA6BFB-AA7B-4476-BE65-9B07E0041BFC}" destId="{D3B4656B-E47E-4BE7-AFF0-64F4A7D1A614}" srcOrd="0" destOrd="0" presId="urn:microsoft.com/office/officeart/2005/8/layout/chevron2"/>
    <dgm:cxn modelId="{A06C7E48-01FC-4F55-8F6A-4FD11FA2150B}" type="presParOf" srcId="{DCFA6BFB-AA7B-4476-BE65-9B07E0041BFC}" destId="{B93A3296-899C-448E-8FF1-EB18EF8D162B}" srcOrd="1" destOrd="0" presId="urn:microsoft.com/office/officeart/2005/8/layout/chevron2"/>
    <dgm:cxn modelId="{335E4002-9912-4C1B-A22C-8085F9822C32}" type="presParOf" srcId="{0F080EF1-F390-4B97-92ED-EB3AC68DCFE8}" destId="{497BD27E-33DC-442D-83A6-00913AC83B7E}" srcOrd="3" destOrd="0" presId="urn:microsoft.com/office/officeart/2005/8/layout/chevron2"/>
    <dgm:cxn modelId="{6A3DD219-B9DE-4188-BEDA-9DC41946A558}" type="presParOf" srcId="{0F080EF1-F390-4B97-92ED-EB3AC68DCFE8}" destId="{710CFF02-8B4F-4A01-9DBB-9970BA478A63}" srcOrd="4" destOrd="0" presId="urn:microsoft.com/office/officeart/2005/8/layout/chevron2"/>
    <dgm:cxn modelId="{0D93C1DC-4C4F-41BB-89E6-BAF0D14FEEC2}" type="presParOf" srcId="{710CFF02-8B4F-4A01-9DBB-9970BA478A63}" destId="{E4627CDB-D734-415C-B8B6-F60DAE44B7B3}" srcOrd="0" destOrd="0" presId="urn:microsoft.com/office/officeart/2005/8/layout/chevron2"/>
    <dgm:cxn modelId="{C355A6AF-8485-4545-86B9-DB825F4202FA}" type="presParOf" srcId="{710CFF02-8B4F-4A01-9DBB-9970BA478A63}" destId="{9ACCEDF1-2FA2-4E67-BBB8-61A025F8E024}" srcOrd="1" destOrd="0" presId="urn:microsoft.com/office/officeart/2005/8/layout/chevron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1E32349-7ECC-43FD-9275-5B7A304669C7}" type="doc">
      <dgm:prSet loTypeId="urn:microsoft.com/office/officeart/2005/8/layout/chevron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478D91-8742-49A8-A7FB-D2B34A4C16EF}">
      <dgm:prSet/>
      <dgm:spPr/>
      <dgm:t>
        <a:bodyPr/>
        <a:lstStyle/>
        <a:p>
          <a:pPr rtl="0"/>
          <a:r>
            <a:rPr lang="ru-RU" dirty="0" smtClean="0"/>
            <a:t>4</a:t>
          </a:r>
          <a:endParaRPr lang="ru-RU" dirty="0"/>
        </a:p>
      </dgm:t>
    </dgm:pt>
    <dgm:pt modelId="{40B1B626-EB57-49F2-BDAC-0411B0123650}" type="parTrans" cxnId="{DF9474C3-9C78-46CC-9355-E4B5486D8D18}">
      <dgm:prSet/>
      <dgm:spPr/>
      <dgm:t>
        <a:bodyPr/>
        <a:lstStyle/>
        <a:p>
          <a:endParaRPr lang="ru-RU"/>
        </a:p>
      </dgm:t>
    </dgm:pt>
    <dgm:pt modelId="{30D59CE9-BCAC-4C6C-B1F5-08316C5F56CA}" type="sibTrans" cxnId="{DF9474C3-9C78-46CC-9355-E4B5486D8D18}">
      <dgm:prSet/>
      <dgm:spPr/>
      <dgm:t>
        <a:bodyPr/>
        <a:lstStyle/>
        <a:p>
          <a:endParaRPr lang="ru-RU"/>
        </a:p>
      </dgm:t>
    </dgm:pt>
    <dgm:pt modelId="{C8B6EBB4-7321-4B8D-B63B-7CE51BBA79A3}">
      <dgm:prSet/>
      <dgm:spPr/>
      <dgm:t>
        <a:bodyPr/>
        <a:lstStyle/>
        <a:p>
          <a:pPr rtl="0"/>
          <a:r>
            <a:rPr lang="ru-RU" dirty="0" smtClean="0"/>
            <a:t>6</a:t>
          </a:r>
          <a:endParaRPr lang="ru-RU" dirty="0"/>
        </a:p>
      </dgm:t>
    </dgm:pt>
    <dgm:pt modelId="{D14BB961-A1EF-42DB-B692-BBA6099143FD}" type="parTrans" cxnId="{C8735AF4-7A5E-44B3-AE07-1ECD2E1CE8AE}">
      <dgm:prSet/>
      <dgm:spPr/>
      <dgm:t>
        <a:bodyPr/>
        <a:lstStyle/>
        <a:p>
          <a:endParaRPr lang="ru-RU"/>
        </a:p>
      </dgm:t>
    </dgm:pt>
    <dgm:pt modelId="{50CFE299-B582-48D6-929C-53F69B327AA6}" type="sibTrans" cxnId="{C8735AF4-7A5E-44B3-AE07-1ECD2E1CE8AE}">
      <dgm:prSet/>
      <dgm:spPr/>
      <dgm:t>
        <a:bodyPr/>
        <a:lstStyle/>
        <a:p>
          <a:endParaRPr lang="ru-RU"/>
        </a:p>
      </dgm:t>
    </dgm:pt>
    <dgm:pt modelId="{53859B02-D070-46E5-8F92-D99848227A72}">
      <dgm:prSet/>
      <dgm:spPr>
        <a:noFill/>
      </dgm:spPr>
      <dgm:t>
        <a:bodyPr/>
        <a:lstStyle/>
        <a:p>
          <a:pPr rtl="0"/>
          <a:r>
            <a:rPr lang="ru-RU" dirty="0" smtClean="0"/>
            <a:t>ведется разъяснительная работа с организациями и индивидуальными предпринимателями, осуществляющими розничную продажу алкогольной продукции об ответственности за нахождение детей в местах, в которых реализуется алкогольная продукция; о необходимости предоставления деклараций об объемах розничной продажи алкогольной продукции; о необходимости подключения к единой государственной автоматизированной системе - ЕГАС</a:t>
          </a:r>
          <a:endParaRPr lang="ru-RU" dirty="0"/>
        </a:p>
      </dgm:t>
    </dgm:pt>
    <dgm:pt modelId="{134B2A15-0207-414A-BFAC-B3BB798CF87A}" type="parTrans" cxnId="{887CB871-13BF-4756-BD9D-FF52FFFAE91F}">
      <dgm:prSet/>
      <dgm:spPr/>
    </dgm:pt>
    <dgm:pt modelId="{05FDEE78-39F5-451F-8B79-9E5880D9C250}" type="sibTrans" cxnId="{887CB871-13BF-4756-BD9D-FF52FFFAE91F}">
      <dgm:prSet/>
      <dgm:spPr/>
    </dgm:pt>
    <dgm:pt modelId="{B4447866-1F75-4A0D-A65F-8445D1CD751C}">
      <dgm:prSet/>
      <dgm:spPr>
        <a:noFill/>
      </dgm:spPr>
      <dgm:t>
        <a:bodyPr/>
        <a:lstStyle/>
        <a:p>
          <a:r>
            <a:rPr lang="ru-RU" dirty="0" smtClean="0"/>
            <a:t>с целью повышения информированности населения на местном уровне о подтвердившихся фактах нелегальной продажи алкогольной продукции, в том числе и пива, в официальном печатном издании и на портале администрации г.о.Тольятти публикуется информация о рассмотренных протоколах об административных правонарушениях по ст.6.5 и наложенных административных штрафах на заседаниях административных комиссий районов г.о.Тольятти</a:t>
          </a:r>
          <a:endParaRPr lang="ru-RU" dirty="0"/>
        </a:p>
      </dgm:t>
    </dgm:pt>
    <dgm:pt modelId="{0402E8A8-A9F8-4447-BD3A-68B0BFE2168F}" type="parTrans" cxnId="{CE1242CB-85EF-4FAE-8151-00B1E3C2DB04}">
      <dgm:prSet/>
      <dgm:spPr/>
    </dgm:pt>
    <dgm:pt modelId="{80B8AE55-A628-4CE2-9668-F99874C3DB29}" type="sibTrans" cxnId="{CE1242CB-85EF-4FAE-8151-00B1E3C2DB04}">
      <dgm:prSet/>
      <dgm:spPr/>
    </dgm:pt>
    <dgm:pt modelId="{B40B50CC-5673-41F1-86DE-4286E65E75A9}">
      <dgm:prSet/>
      <dgm:spPr>
        <a:noFill/>
      </dgm:spPr>
      <dgm:t>
        <a:bodyPr/>
        <a:lstStyle/>
        <a:p>
          <a:pPr rtl="0"/>
          <a:r>
            <a:rPr lang="ru-RU" dirty="0" smtClean="0"/>
            <a:t>на основании обращений, жалоб от граждан и общественных организаций силами управления потребительского рынка проводятся обследования предприятий потребительского рынка на предмет правомерности функционирования по розничной продаже алкогольной продукции, в том числе пива и пивных напитков. В случае выявления правонарушений проводятся контрольные мероприятия совместные с У МВД по городу Тольятти с целью пресечения административных правонарушений</a:t>
          </a:r>
          <a:endParaRPr lang="ru-RU" dirty="0"/>
        </a:p>
      </dgm:t>
    </dgm:pt>
    <dgm:pt modelId="{147F0F5F-7470-489F-8594-ED6009B622DA}" type="parTrans" cxnId="{504ABDC5-F923-49A1-ADEA-F280D513FF86}">
      <dgm:prSet/>
      <dgm:spPr/>
    </dgm:pt>
    <dgm:pt modelId="{876F742D-3DED-4843-A151-6C2416B881F9}" type="sibTrans" cxnId="{504ABDC5-F923-49A1-ADEA-F280D513FF86}">
      <dgm:prSet/>
      <dgm:spPr/>
    </dgm:pt>
    <dgm:pt modelId="{BCEEBF16-9D50-437C-9C4B-D1849136FF4C}">
      <dgm:prSet/>
      <dgm:spPr/>
      <dgm:t>
        <a:bodyPr/>
        <a:lstStyle/>
        <a:p>
          <a:pPr rtl="0"/>
          <a:r>
            <a:rPr lang="ru-RU" dirty="0" smtClean="0"/>
            <a:t>5</a:t>
          </a:r>
          <a:endParaRPr lang="ru-RU" dirty="0"/>
        </a:p>
      </dgm:t>
    </dgm:pt>
    <dgm:pt modelId="{B75C1EEA-146F-40BA-9832-212716503287}" type="sibTrans" cxnId="{8E24033E-D254-44C4-8205-DF718BC9FAC4}">
      <dgm:prSet/>
      <dgm:spPr/>
      <dgm:t>
        <a:bodyPr/>
        <a:lstStyle/>
        <a:p>
          <a:endParaRPr lang="ru-RU"/>
        </a:p>
      </dgm:t>
    </dgm:pt>
    <dgm:pt modelId="{B0F22F60-E112-4742-B7C8-FB19D1D107CD}" type="parTrans" cxnId="{8E24033E-D254-44C4-8205-DF718BC9FAC4}">
      <dgm:prSet/>
      <dgm:spPr/>
      <dgm:t>
        <a:bodyPr/>
        <a:lstStyle/>
        <a:p>
          <a:endParaRPr lang="ru-RU"/>
        </a:p>
      </dgm:t>
    </dgm:pt>
    <dgm:pt modelId="{0F080EF1-F390-4B97-92ED-EB3AC68DCFE8}" type="pres">
      <dgm:prSet presAssocID="{81E32349-7ECC-43FD-9275-5B7A304669C7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BEDECB-820A-41C1-9E6D-C2A0C30E752F}" type="pres">
      <dgm:prSet presAssocID="{DF478D91-8742-49A8-A7FB-D2B34A4C16EF}" presName="composite" presStyleCnt="0"/>
      <dgm:spPr/>
    </dgm:pt>
    <dgm:pt modelId="{7D744CC4-741F-4B91-B9A1-75C5A669B056}" type="pres">
      <dgm:prSet presAssocID="{DF478D91-8742-49A8-A7FB-D2B34A4C16EF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2A185E-A7C5-4E44-8D61-74672EC72F27}" type="pres">
      <dgm:prSet presAssocID="{DF478D91-8742-49A8-A7FB-D2B34A4C16EF}" presName="descendantText" presStyleLbl="alignAcc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50E92B-1AF1-436D-AD54-6A3C3AF355C1}" type="pres">
      <dgm:prSet presAssocID="{30D59CE9-BCAC-4C6C-B1F5-08316C5F56CA}" presName="sp" presStyleCnt="0"/>
      <dgm:spPr/>
    </dgm:pt>
    <dgm:pt modelId="{DCFA6BFB-AA7B-4476-BE65-9B07E0041BFC}" type="pres">
      <dgm:prSet presAssocID="{BCEEBF16-9D50-437C-9C4B-D1849136FF4C}" presName="composite" presStyleCnt="0"/>
      <dgm:spPr/>
    </dgm:pt>
    <dgm:pt modelId="{D3B4656B-E47E-4BE7-AFF0-64F4A7D1A614}" type="pres">
      <dgm:prSet presAssocID="{BCEEBF16-9D50-437C-9C4B-D1849136FF4C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93A3296-899C-448E-8FF1-EB18EF8D162B}" type="pres">
      <dgm:prSet presAssocID="{BCEEBF16-9D50-437C-9C4B-D1849136FF4C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7BD27E-33DC-442D-83A6-00913AC83B7E}" type="pres">
      <dgm:prSet presAssocID="{B75C1EEA-146F-40BA-9832-212716503287}" presName="sp" presStyleCnt="0"/>
      <dgm:spPr/>
    </dgm:pt>
    <dgm:pt modelId="{710CFF02-8B4F-4A01-9DBB-9970BA478A63}" type="pres">
      <dgm:prSet presAssocID="{C8B6EBB4-7321-4B8D-B63B-7CE51BBA79A3}" presName="composite" presStyleCnt="0"/>
      <dgm:spPr/>
    </dgm:pt>
    <dgm:pt modelId="{E4627CDB-D734-415C-B8B6-F60DAE44B7B3}" type="pres">
      <dgm:prSet presAssocID="{C8B6EBB4-7321-4B8D-B63B-7CE51BBA79A3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CCEDF1-2FA2-4E67-BBB8-61A025F8E024}" type="pres">
      <dgm:prSet presAssocID="{C8B6EBB4-7321-4B8D-B63B-7CE51BBA79A3}" presName="descendantText" presStyleLbl="alignAcc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F9474C3-9C78-46CC-9355-E4B5486D8D18}" srcId="{81E32349-7ECC-43FD-9275-5B7A304669C7}" destId="{DF478D91-8742-49A8-A7FB-D2B34A4C16EF}" srcOrd="0" destOrd="0" parTransId="{40B1B626-EB57-49F2-BDAC-0411B0123650}" sibTransId="{30D59CE9-BCAC-4C6C-B1F5-08316C5F56CA}"/>
    <dgm:cxn modelId="{E69D535A-2E8D-481C-A8F7-4D997D92F6E0}" type="presOf" srcId="{B4447866-1F75-4A0D-A65F-8445D1CD751C}" destId="{B93A3296-899C-448E-8FF1-EB18EF8D162B}" srcOrd="0" destOrd="0" presId="urn:microsoft.com/office/officeart/2005/8/layout/chevron2"/>
    <dgm:cxn modelId="{887CB871-13BF-4756-BD9D-FF52FFFAE91F}" srcId="{DF478D91-8742-49A8-A7FB-D2B34A4C16EF}" destId="{53859B02-D070-46E5-8F92-D99848227A72}" srcOrd="0" destOrd="0" parTransId="{134B2A15-0207-414A-BFAC-B3BB798CF87A}" sibTransId="{05FDEE78-39F5-451F-8B79-9E5880D9C250}"/>
    <dgm:cxn modelId="{6E7BD27D-FD55-4F2E-BE24-22D5F992C853}" type="presOf" srcId="{C8B6EBB4-7321-4B8D-B63B-7CE51BBA79A3}" destId="{E4627CDB-D734-415C-B8B6-F60DAE44B7B3}" srcOrd="0" destOrd="0" presId="urn:microsoft.com/office/officeart/2005/8/layout/chevron2"/>
    <dgm:cxn modelId="{533600AD-C177-4E54-9BB3-A3B67DFB2327}" type="presOf" srcId="{BCEEBF16-9D50-437C-9C4B-D1849136FF4C}" destId="{D3B4656B-E47E-4BE7-AFF0-64F4A7D1A614}" srcOrd="0" destOrd="0" presId="urn:microsoft.com/office/officeart/2005/8/layout/chevron2"/>
    <dgm:cxn modelId="{7B4BEF2D-B425-4FF1-9CBE-C375B9851E76}" type="presOf" srcId="{B40B50CC-5673-41F1-86DE-4286E65E75A9}" destId="{9ACCEDF1-2FA2-4E67-BBB8-61A025F8E024}" srcOrd="0" destOrd="0" presId="urn:microsoft.com/office/officeart/2005/8/layout/chevron2"/>
    <dgm:cxn modelId="{CE1242CB-85EF-4FAE-8151-00B1E3C2DB04}" srcId="{BCEEBF16-9D50-437C-9C4B-D1849136FF4C}" destId="{B4447866-1F75-4A0D-A65F-8445D1CD751C}" srcOrd="0" destOrd="0" parTransId="{0402E8A8-A9F8-4447-BD3A-68B0BFE2168F}" sibTransId="{80B8AE55-A628-4CE2-9668-F99874C3DB29}"/>
    <dgm:cxn modelId="{C8735AF4-7A5E-44B3-AE07-1ECD2E1CE8AE}" srcId="{81E32349-7ECC-43FD-9275-5B7A304669C7}" destId="{C8B6EBB4-7321-4B8D-B63B-7CE51BBA79A3}" srcOrd="2" destOrd="0" parTransId="{D14BB961-A1EF-42DB-B692-BBA6099143FD}" sibTransId="{50CFE299-B582-48D6-929C-53F69B327AA6}"/>
    <dgm:cxn modelId="{7A41D06A-7BAF-4A6A-956C-86B5CD8E5E19}" type="presOf" srcId="{DF478D91-8742-49A8-A7FB-D2B34A4C16EF}" destId="{7D744CC4-741F-4B91-B9A1-75C5A669B056}" srcOrd="0" destOrd="0" presId="urn:microsoft.com/office/officeart/2005/8/layout/chevron2"/>
    <dgm:cxn modelId="{8E24033E-D254-44C4-8205-DF718BC9FAC4}" srcId="{81E32349-7ECC-43FD-9275-5B7A304669C7}" destId="{BCEEBF16-9D50-437C-9C4B-D1849136FF4C}" srcOrd="1" destOrd="0" parTransId="{B0F22F60-E112-4742-B7C8-FB19D1D107CD}" sibTransId="{B75C1EEA-146F-40BA-9832-212716503287}"/>
    <dgm:cxn modelId="{504ABDC5-F923-49A1-ADEA-F280D513FF86}" srcId="{C8B6EBB4-7321-4B8D-B63B-7CE51BBA79A3}" destId="{B40B50CC-5673-41F1-86DE-4286E65E75A9}" srcOrd="0" destOrd="0" parTransId="{147F0F5F-7470-489F-8594-ED6009B622DA}" sibTransId="{876F742D-3DED-4843-A151-6C2416B881F9}"/>
    <dgm:cxn modelId="{BB98FA2D-1B2E-48FF-A9EF-2E70EC5DE182}" type="presOf" srcId="{53859B02-D070-46E5-8F92-D99848227A72}" destId="{9D2A185E-A7C5-4E44-8D61-74672EC72F27}" srcOrd="0" destOrd="0" presId="urn:microsoft.com/office/officeart/2005/8/layout/chevron2"/>
    <dgm:cxn modelId="{288D365C-4A2C-47DF-A65A-EFBA45EEA407}" type="presOf" srcId="{81E32349-7ECC-43FD-9275-5B7A304669C7}" destId="{0F080EF1-F390-4B97-92ED-EB3AC68DCFE8}" srcOrd="0" destOrd="0" presId="urn:microsoft.com/office/officeart/2005/8/layout/chevron2"/>
    <dgm:cxn modelId="{CE1740FD-6284-43B0-BCF2-6775155F9758}" type="presParOf" srcId="{0F080EF1-F390-4B97-92ED-EB3AC68DCFE8}" destId="{87BEDECB-820A-41C1-9E6D-C2A0C30E752F}" srcOrd="0" destOrd="0" presId="urn:microsoft.com/office/officeart/2005/8/layout/chevron2"/>
    <dgm:cxn modelId="{028F5F03-C913-4AB5-AB88-A76F0C78BC6A}" type="presParOf" srcId="{87BEDECB-820A-41C1-9E6D-C2A0C30E752F}" destId="{7D744CC4-741F-4B91-B9A1-75C5A669B056}" srcOrd="0" destOrd="0" presId="urn:microsoft.com/office/officeart/2005/8/layout/chevron2"/>
    <dgm:cxn modelId="{835309AD-EB82-4FC6-AFC4-C4285E096D47}" type="presParOf" srcId="{87BEDECB-820A-41C1-9E6D-C2A0C30E752F}" destId="{9D2A185E-A7C5-4E44-8D61-74672EC72F27}" srcOrd="1" destOrd="0" presId="urn:microsoft.com/office/officeart/2005/8/layout/chevron2"/>
    <dgm:cxn modelId="{1D041D8D-02B4-435E-B135-5B4FD4422D2C}" type="presParOf" srcId="{0F080EF1-F390-4B97-92ED-EB3AC68DCFE8}" destId="{7A50E92B-1AF1-436D-AD54-6A3C3AF355C1}" srcOrd="1" destOrd="0" presId="urn:microsoft.com/office/officeart/2005/8/layout/chevron2"/>
    <dgm:cxn modelId="{781118FC-E084-4FBD-9227-4DD247131999}" type="presParOf" srcId="{0F080EF1-F390-4B97-92ED-EB3AC68DCFE8}" destId="{DCFA6BFB-AA7B-4476-BE65-9B07E0041BFC}" srcOrd="2" destOrd="0" presId="urn:microsoft.com/office/officeart/2005/8/layout/chevron2"/>
    <dgm:cxn modelId="{1FD4009C-1C52-495A-86C2-C06EF59D3158}" type="presParOf" srcId="{DCFA6BFB-AA7B-4476-BE65-9B07E0041BFC}" destId="{D3B4656B-E47E-4BE7-AFF0-64F4A7D1A614}" srcOrd="0" destOrd="0" presId="urn:microsoft.com/office/officeart/2005/8/layout/chevron2"/>
    <dgm:cxn modelId="{4FE30EAE-7874-4898-8D3E-754C0A53E53D}" type="presParOf" srcId="{DCFA6BFB-AA7B-4476-BE65-9B07E0041BFC}" destId="{B93A3296-899C-448E-8FF1-EB18EF8D162B}" srcOrd="1" destOrd="0" presId="urn:microsoft.com/office/officeart/2005/8/layout/chevron2"/>
    <dgm:cxn modelId="{A95D5C8E-342C-4BA8-B795-7C196B49AE17}" type="presParOf" srcId="{0F080EF1-F390-4B97-92ED-EB3AC68DCFE8}" destId="{497BD27E-33DC-442D-83A6-00913AC83B7E}" srcOrd="3" destOrd="0" presId="urn:microsoft.com/office/officeart/2005/8/layout/chevron2"/>
    <dgm:cxn modelId="{BA19E139-91F3-4295-9FDD-92A716F328B1}" type="presParOf" srcId="{0F080EF1-F390-4B97-92ED-EB3AC68DCFE8}" destId="{710CFF02-8B4F-4A01-9DBB-9970BA478A63}" srcOrd="4" destOrd="0" presId="urn:microsoft.com/office/officeart/2005/8/layout/chevron2"/>
    <dgm:cxn modelId="{307700A4-24F1-4561-AB3C-75EC66D694F5}" type="presParOf" srcId="{710CFF02-8B4F-4A01-9DBB-9970BA478A63}" destId="{E4627CDB-D734-415C-B8B6-F60DAE44B7B3}" srcOrd="0" destOrd="0" presId="urn:microsoft.com/office/officeart/2005/8/layout/chevron2"/>
    <dgm:cxn modelId="{9D139B89-11C7-4F90-9EEB-6A19571D6F1F}" type="presParOf" srcId="{710CFF02-8B4F-4A01-9DBB-9970BA478A63}" destId="{9ACCEDF1-2FA2-4E67-BBB8-61A025F8E024}" srcOrd="1" destOrd="0" presId="urn:microsoft.com/office/officeart/2005/8/layout/chevron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DA8522-9E00-4095-8A87-E097FD91B338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9163" y="735013"/>
            <a:ext cx="4897437" cy="36750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3577" y="4654828"/>
            <a:ext cx="5388610" cy="44098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15373" y="9307955"/>
            <a:ext cx="2918831" cy="48998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8A9CE4-F42F-468A-A8C4-9C1AC037329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9CE4-F42F-468A-A8C4-9C1AC037329D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9CE4-F42F-468A-A8C4-9C1AC037329D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8A9CE4-F42F-468A-A8C4-9C1AC037329D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BBDD6A2A-36AC-47CA-A3AB-CA2812AE3AA0}" type="datetimeFigureOut">
              <a:rPr lang="ru-RU" smtClean="0"/>
              <a:pPr/>
              <a:t>31.03.2017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CBDED70-EB6F-42F8-9C4D-513B37589E7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>
                <a:solidFill>
                  <a:schemeClr val="tx1"/>
                </a:solidFill>
              </a:rPr>
              <a:t>Управление потребительского рынка</a:t>
            </a:r>
            <a:br>
              <a:rPr lang="ru-RU" sz="3200" dirty="0" smtClean="0">
                <a:solidFill>
                  <a:schemeClr val="tx1"/>
                </a:solidFill>
              </a:rPr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Об ограничении розничной продажи алкогольной продукции</a:t>
            </a:r>
            <a:br>
              <a:rPr lang="ru-RU" sz="4000" b="1" dirty="0" smtClean="0"/>
            </a:br>
            <a:r>
              <a:rPr lang="ru-RU" sz="4000" b="1" dirty="0" smtClean="0"/>
              <a:t>на территории городского округа Тольятти</a:t>
            </a:r>
          </a:p>
          <a:p>
            <a:pPr algn="ctr"/>
            <a:endParaRPr lang="ru-RU" sz="4000" b="1" dirty="0" smtClean="0"/>
          </a:p>
          <a:p>
            <a:pPr algn="ctr">
              <a:buNone/>
            </a:pPr>
            <a:r>
              <a:rPr lang="ru-RU" sz="2000" b="1" dirty="0" smtClean="0"/>
              <a:t>2017 год</a:t>
            </a:r>
            <a:endParaRPr lang="ru-RU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Управлением потребительского рынка совместно с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 МВД России по г. Тольятти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осуществляются мероприятия по пресечению административных правонарушений, ответственность за которые предусмотрена ст.6.5 Закона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№ 115-ГД от 01.11.2007 г. «Об административных правонарушениях на территории Самарской области»: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- продажа алкогольной продукции в дни запрета: День российского студенчества - 25 января, Международный день защиты детей -1 июня, День молодежи - 27 июня, День знаний - 1 сентября, Международный день студентов - 17 ноября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Управлением потребительского рынка совместно с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 МВД России по г. Тольятти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осуществляются мероприятия по пресечению административных правонарушений, ответственность за которые предусмотрена ст.6.5 Закона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№ 115-ГД от 01.11.2007 г. «Об административных правонарушениях на территории Самарской области»: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- продажа алкогольной продукции  с 8 до 10 час., с 22 до 23 час. и воскресенье - с 17 до 23 час., как в магазинами, так и объектами по оказанию услуг общественного питания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Управлением потребительского рынка совместно с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У МВД России по г. Тольятти</a:t>
            </a:r>
            <a:r>
              <a:rPr lang="ru-RU" sz="2000" dirty="0" smtClean="0"/>
              <a:t> </a:t>
            </a:r>
            <a:r>
              <a:rPr lang="ru-RU" sz="2000" dirty="0" smtClean="0">
                <a:solidFill>
                  <a:schemeClr val="tx1"/>
                </a:solidFill>
              </a:rPr>
              <a:t>осуществляются мероприятия по пресечению административных правонарушений, ответственность за которые предусмотрена ст.6.5 Закона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№ 115-ГД от 01.11.2007 г. «Об административных правонарушениях на территории Самарской области»: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2500306"/>
            <a:ext cx="4038600" cy="3625857"/>
          </a:xfrm>
          <a:blipFill>
            <a:blip r:embed="rId2"/>
            <a:stretch>
              <a:fillRect/>
            </a:stretch>
          </a:blipFill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1"/>
          </p:nvPr>
        </p:nvSpPr>
        <p:spPr>
          <a:xfrm>
            <a:off x="457200" y="2500306"/>
            <a:ext cx="4038600" cy="3625857"/>
          </a:xfrm>
        </p:spPr>
        <p:txBody>
          <a:bodyPr>
            <a:normAutofit/>
          </a:bodyPr>
          <a:lstStyle/>
          <a:p>
            <a:pPr lvl="0"/>
            <a:r>
              <a:rPr lang="ru-RU" sz="2000" dirty="0" smtClean="0"/>
              <a:t>-продажа алкогольной продукции  в торговых объектах, расположенных в нежилых помещениях многоквартирного жилого дома, вход для покупателей в которые организован со стороны подъезда(</a:t>
            </a:r>
            <a:r>
              <a:rPr lang="ru-RU" sz="2000" dirty="0" err="1" smtClean="0"/>
              <a:t>ов</a:t>
            </a:r>
            <a:r>
              <a:rPr lang="ru-RU" sz="2000" dirty="0" smtClean="0"/>
              <a:t>) этого же дома</a:t>
            </a:r>
            <a:endParaRPr lang="ru-RU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/>
            </a:r>
            <a:br>
              <a:rPr lang="ru-RU" sz="2400" dirty="0" smtClean="0">
                <a:solidFill>
                  <a:schemeClr val="tx1"/>
                </a:solidFill>
              </a:rPr>
            </a:br>
            <a:r>
              <a:rPr lang="ru-RU" sz="2400" dirty="0" smtClean="0">
                <a:solidFill>
                  <a:schemeClr val="tx1"/>
                </a:solidFill>
              </a:rPr>
              <a:t>За 2016 год проведены следующие мероприятия: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500034" y="1000108"/>
          <a:ext cx="8229600" cy="5280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целях выполнения плана мероприятий по предупреждению нелегального оборота алкогольной продукции управлением потребительского рынка проводится следующая работа: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В целях выполнения плана мероприятий по предупреждению нелегального оборота алкогольной продукции управлением потребительского рынка проводится следующая работа: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91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ru-RU" sz="4000" b="1" dirty="0" smtClean="0"/>
              <a:t>СПАСИБО ЗА ВНИМАНИЕ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СТАТИСТИКА</a:t>
            </a:r>
            <a:endParaRPr lang="ru-RU" dirty="0">
              <a:solidFill>
                <a:schemeClr val="tx1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29600" cy="1000132"/>
          </a:xfrm>
        </p:spPr>
        <p:txBody>
          <a:bodyPr>
            <a:normAutofit/>
          </a:bodyPr>
          <a:lstStyle/>
          <a:p>
            <a:r>
              <a:rPr lang="ru-RU" sz="2400" dirty="0" smtClean="0">
                <a:solidFill>
                  <a:schemeClr val="tx1"/>
                </a:solidFill>
              </a:rPr>
              <a:t>В связи со злоупотреблением алкогольной продукцией в России происходит:</a:t>
            </a:r>
            <a:endParaRPr lang="ru-RU" sz="2400" dirty="0">
              <a:solidFill>
                <a:schemeClr val="tx1"/>
              </a:solidFill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57200" y="1285860"/>
          <a:ext cx="8229600" cy="55721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200" dirty="0" smtClean="0">
                <a:solidFill>
                  <a:schemeClr val="tx1"/>
                </a:solidFill>
              </a:rPr>
              <a:t>С 18.07.2011 г. государством принят ряд законодательных актов, направленных на ограничение и </a:t>
            </a:r>
            <a:r>
              <a:rPr lang="ru-RU" sz="2000" dirty="0" smtClean="0">
                <a:solidFill>
                  <a:schemeClr val="tx1"/>
                </a:solidFill>
              </a:rPr>
              <a:t>ужесточение оборота алкогольной продукции: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15" name="Содержимое 14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7085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357430"/>
          </a:xfrm>
        </p:spPr>
        <p:txBody>
          <a:bodyPr>
            <a:normAutofit/>
          </a:bodyPr>
          <a:lstStyle/>
          <a:p>
            <a:r>
              <a:rPr lang="ru-RU" sz="2000" dirty="0" smtClean="0">
                <a:solidFill>
                  <a:schemeClr val="tx1"/>
                </a:solidFill>
              </a:rPr>
              <a:t>Постановление администрации г.о.Тольятти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от 26.11.2014 г. № 4418-п/1 </a:t>
            </a:r>
            <a:br>
              <a:rPr lang="ru-RU" sz="2000" dirty="0" smtClean="0">
                <a:solidFill>
                  <a:schemeClr val="tx1"/>
                </a:solidFill>
              </a:rPr>
            </a:br>
            <a:r>
              <a:rPr lang="ru-RU" sz="2000" dirty="0" smtClean="0">
                <a:solidFill>
                  <a:schemeClr val="tx1"/>
                </a:solidFill>
              </a:rPr>
              <a:t>«Об определении минимальных расстояний до границ прилегающих к некоторым организациям и объектам территорий, на которых не допускается розничная продажа алкогольной продукции в городском округе Тольятти» </a:t>
            </a:r>
            <a:endParaRPr lang="ru-RU" sz="2000" dirty="0">
              <a:solidFill>
                <a:schemeClr val="tx1"/>
              </a:solidFill>
            </a:endParaRP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142843" y="1857364"/>
          <a:ext cx="9001157" cy="433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14381"/>
                <a:gridCol w="4500594"/>
                <a:gridCol w="1928826"/>
                <a:gridCol w="1857356"/>
              </a:tblGrid>
              <a:tr h="1143005"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№ 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/</a:t>
                      </a:r>
                      <a:r>
                        <a:rPr lang="ru-RU" dirty="0" err="1" smtClean="0">
                          <a:solidFill>
                            <a:schemeClr val="tx1"/>
                          </a:solidFill>
                        </a:rPr>
                        <a:t>п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tx1"/>
                          </a:solidFill>
                        </a:rPr>
                        <a:t>Наименование объекта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kumimoji="0" lang="ru-RU" sz="18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Минимальное расстояние нахождения торгующего алкоголем предприятия до границ прилегающей территории</a:t>
                      </a:r>
                      <a:endParaRPr lang="ru-RU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54351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Оказание услуг розничной торговли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latin typeface="Times New Roman"/>
                          <a:ea typeface="Times New Roman"/>
                        </a:rPr>
                        <a:t>Оказание </a:t>
                      </a: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услуг общественного питания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</a:tr>
              <a:tr h="1671662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Детские организации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 образовательные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организации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 оптовые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 розничные рынки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 вокзалы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и аэропорты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 места массового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скопления граждан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, места </a:t>
                      </a: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нахождения источников повышенной опасности,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объекты военного </a:t>
                      </a:r>
                      <a:r>
                        <a:rPr lang="ru-RU" sz="1600" dirty="0" smtClean="0">
                          <a:latin typeface="Times New Roman"/>
                          <a:ea typeface="Times New Roman"/>
                        </a:rPr>
                        <a:t>назначения</a:t>
                      </a:r>
                      <a:endParaRPr lang="ru-RU" sz="16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50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40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  <a:tr h="83849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Times New Roman"/>
                        </a:rPr>
                        <a:t>Медицинские организации, объекты спорта</a:t>
                      </a:r>
                    </a:p>
                  </a:txBody>
                  <a:tcPr marL="68580" marR="68580" marT="0" marB="0"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30</a:t>
                      </a:r>
                      <a:endParaRPr lang="ru-RU" dirty="0"/>
                    </a:p>
                  </a:txBody>
                  <a:tcPr>
                    <a:solidFill>
                      <a:srgbClr val="CCECFF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idx="1"/>
          </p:nvPr>
        </p:nvSpPr>
        <p:spPr>
          <a:xfrm>
            <a:off x="457200" y="642918"/>
            <a:ext cx="8229600" cy="5666442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dirty="0" smtClean="0"/>
              <a:t>	Постановлением администрации </a:t>
            </a:r>
          </a:p>
          <a:p>
            <a:pPr algn="ctr">
              <a:buNone/>
            </a:pPr>
            <a:r>
              <a:rPr lang="ru-RU" dirty="0" smtClean="0"/>
              <a:t>городского округа Тольятти </a:t>
            </a:r>
          </a:p>
          <a:p>
            <a:pPr algn="ctr">
              <a:buNone/>
            </a:pPr>
            <a:r>
              <a:rPr lang="ru-RU" b="1" u="sng" dirty="0" smtClean="0"/>
              <a:t>от 13.07.2015 г. № 2208-п/1 </a:t>
            </a:r>
          </a:p>
          <a:p>
            <a:pPr algn="ctr">
              <a:buNone/>
            </a:pPr>
            <a:r>
              <a:rPr lang="ru-RU" dirty="0" smtClean="0"/>
              <a:t>«Об определении границ прилегающих к некоторым организациям и объектам территорий, на которых не допускается розничная продажа алкогольной продукции в городском округе Тольятти» </a:t>
            </a:r>
          </a:p>
          <a:p>
            <a:pPr algn="ctr">
              <a:buNone/>
            </a:pPr>
            <a:r>
              <a:rPr lang="ru-RU" dirty="0" smtClean="0"/>
              <a:t>определены схемы границ прилегающих территорий, на которых не допускается розничная продажа алкогольной продукции: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28596" y="428604"/>
            <a:ext cx="4972056" cy="1370000"/>
          </a:xfrm>
        </p:spPr>
        <p:txBody>
          <a:bodyPr>
            <a:normAutofit fontScale="90000"/>
          </a:bodyPr>
          <a:lstStyle/>
          <a:p>
            <a:pPr lvl="0"/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/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Всего по городскому округу Тольятти </a:t>
            </a:r>
            <a:br>
              <a:rPr lang="ru-RU" sz="3100" b="1" dirty="0" smtClean="0">
                <a:solidFill>
                  <a:schemeClr val="tx1"/>
                </a:solidFill>
              </a:rPr>
            </a:br>
            <a:r>
              <a:rPr lang="ru-RU" sz="3100" b="1" dirty="0" smtClean="0">
                <a:solidFill>
                  <a:schemeClr val="tx1"/>
                </a:solidFill>
              </a:rPr>
              <a:t>определено 940 схем:</a:t>
            </a:r>
            <a:r>
              <a:rPr lang="ru-RU" sz="2000" b="1" dirty="0" smtClean="0">
                <a:solidFill>
                  <a:schemeClr val="tx1"/>
                </a:solidFill>
              </a:rPr>
              <a:t/>
            </a:r>
            <a:br>
              <a:rPr lang="ru-RU" sz="2000" b="1" dirty="0" smtClean="0">
                <a:solidFill>
                  <a:schemeClr val="tx1"/>
                </a:solidFill>
              </a:rPr>
            </a:br>
            <a:endParaRPr lang="ru-RU" dirty="0"/>
          </a:p>
        </p:txBody>
      </p:sp>
      <p:sp>
        <p:nvSpPr>
          <p:cNvPr id="18" name="Текст 17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4400552" cy="4602163"/>
          </a:xfrm>
        </p:spPr>
        <p:txBody>
          <a:bodyPr>
            <a:normAutofit/>
          </a:bodyPr>
          <a:lstStyle/>
          <a:p>
            <a:endParaRPr lang="ru-RU" sz="2800" b="1" dirty="0" smtClean="0"/>
          </a:p>
          <a:p>
            <a:r>
              <a:rPr lang="ru-RU" sz="2800" b="1" dirty="0" smtClean="0"/>
              <a:t>Автозаводский район – 514 схем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Центральный район – </a:t>
            </a:r>
          </a:p>
          <a:p>
            <a:r>
              <a:rPr lang="ru-RU" sz="2800" b="1" dirty="0" smtClean="0"/>
              <a:t>246 схем</a:t>
            </a:r>
          </a:p>
          <a:p>
            <a:endParaRPr lang="ru-RU" sz="2800" b="1" dirty="0" smtClean="0"/>
          </a:p>
          <a:p>
            <a:r>
              <a:rPr lang="ru-RU" sz="2800" b="1" dirty="0" smtClean="0"/>
              <a:t>Комсомольский район – 180 схем</a:t>
            </a:r>
            <a:endParaRPr lang="ru-RU" sz="2800" b="1" dirty="0"/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00034" y="28572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9" name="Заголовок 4"/>
          <p:cNvSpPr txBox="1">
            <a:spLocks/>
          </p:cNvSpPr>
          <p:nvPr/>
        </p:nvSpPr>
        <p:spPr>
          <a:xfrm>
            <a:off x="500034" y="4286256"/>
            <a:ext cx="8229600" cy="2328866"/>
          </a:xfrm>
          <a:prstGeom prst="rect">
            <a:avLst/>
          </a:prstGeo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1" i="0" u="none" strike="noStrike" kern="1200" cap="all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27000" dist="200000" dir="27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n-lt"/>
              <a:ea typeface="+mj-ea"/>
              <a:cs typeface="+mj-cs"/>
            </a:endParaRPr>
          </a:p>
        </p:txBody>
      </p:sp>
      <p:sp>
        <p:nvSpPr>
          <p:cNvPr id="19" name="Содержимое 18"/>
          <p:cNvSpPr>
            <a:spLocks noGrp="1"/>
          </p:cNvSpPr>
          <p:nvPr>
            <p:ph sz="half" idx="1"/>
          </p:nvPr>
        </p:nvSpPr>
        <p:spPr>
          <a:xfrm>
            <a:off x="5429256" y="273050"/>
            <a:ext cx="3571900" cy="5853113"/>
          </a:xfrm>
          <a:blipFill>
            <a:blip r:embed="rId3" cstate="print"/>
            <a:stretch>
              <a:fillRect/>
            </a:stretch>
          </a:blipFill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500034" y="4286256"/>
            <a:ext cx="8229600" cy="2328866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1"/>
                </a:solidFill>
                <a:latin typeface="+mn-lt"/>
              </a:rPr>
              <a:t/>
            </a:r>
            <a:br>
              <a:rPr lang="ru-RU" sz="1800" dirty="0" smtClean="0">
                <a:solidFill>
                  <a:schemeClr val="tx1"/>
                </a:solidFill>
                <a:latin typeface="+mn-lt"/>
              </a:rPr>
            </a:br>
            <a:endParaRPr lang="ru-RU" sz="1800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8" name="Заголовок 4"/>
          <p:cNvSpPr txBox="1">
            <a:spLocks/>
          </p:cNvSpPr>
          <p:nvPr/>
        </p:nvSpPr>
        <p:spPr>
          <a:xfrm>
            <a:off x="500034" y="285728"/>
            <a:ext cx="8229600" cy="1714512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2400" b="1" dirty="0" smtClean="0"/>
              <a:t>С целью доступности Схем для хозяйствующих субъектов, населения, контролирующих и надзорных органов данная информация размещена на главной станице портала администрации - </a:t>
            </a:r>
            <a:r>
              <a:rPr lang="en-US" sz="2400" b="1" dirty="0" smtClean="0"/>
              <a:t>portal</a:t>
            </a:r>
            <a:r>
              <a:rPr lang="ru-RU" sz="2400" b="1" dirty="0" smtClean="0"/>
              <a:t>.</a:t>
            </a:r>
            <a:r>
              <a:rPr lang="en-US" sz="2400" b="1" dirty="0" err="1" smtClean="0"/>
              <a:t>tgl</a:t>
            </a:r>
            <a:r>
              <a:rPr lang="ru-RU" sz="2400" b="1" dirty="0" smtClean="0"/>
              <a:t>.</a:t>
            </a:r>
            <a:r>
              <a:rPr lang="en-US" sz="2400" b="1" dirty="0" err="1" smtClean="0"/>
              <a:t>ru</a:t>
            </a:r>
            <a:r>
              <a:rPr lang="ru-RU" sz="2400" b="1" dirty="0" smtClean="0"/>
              <a:t>.</a:t>
            </a:r>
            <a:endParaRPr kumimoji="0" lang="ru-RU" sz="2400" b="1" i="0" u="none" strike="noStrike" kern="1200" cap="none" spc="0" normalizeH="0" baseline="0" noProof="0" dirty="0">
              <a:ln w="6350">
                <a:noFill/>
              </a:ln>
              <a:solidFill>
                <a:schemeClr val="tx1"/>
              </a:solidFill>
              <a:effectLst>
                <a:outerShdw blurRad="114300" dist="10160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4" name="Рисунок 13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014212"/>
            <a:ext cx="7500990" cy="484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Содержимое 6"/>
          <p:cNvGraphicFramePr>
            <a:graphicFrameLocks noGrp="1"/>
          </p:cNvGraphicFramePr>
          <p:nvPr>
            <p:ph idx="1"/>
          </p:nvPr>
        </p:nvGraphicFramePr>
        <p:xfrm>
          <a:off x="428596" y="928670"/>
          <a:ext cx="8229600" cy="5429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1288"/>
          </a:xfrm>
        </p:spPr>
        <p:txBody>
          <a:bodyPr>
            <a:normAutofit/>
          </a:bodyPr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1153</TotalTime>
  <Words>857</Words>
  <Application>Microsoft Office PowerPoint</Application>
  <PresentationFormat>Экран (4:3)</PresentationFormat>
  <Paragraphs>80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Апекс</vt:lpstr>
      <vt:lpstr>Управление потребительского рынка </vt:lpstr>
      <vt:lpstr>СТАТИСТИКА</vt:lpstr>
      <vt:lpstr>В связи со злоупотреблением алкогольной продукцией в России происходит:</vt:lpstr>
      <vt:lpstr>С 18.07.2011 г. государством принят ряд законодательных актов, направленных на ограничение и ужесточение оборота алкогольной продукции: </vt:lpstr>
      <vt:lpstr>Постановление администрации г.о.Тольятти  от 26.11.2014 г. № 4418-п/1  «Об определении минимальных расстояний до границ прилегающих к некоторым организациям и объектам территорий, на которых не допускается розничная продажа алкогольной продукции в городском округе Тольятти» </vt:lpstr>
      <vt:lpstr>Слайд 6</vt:lpstr>
      <vt:lpstr>   Всего по городскому округу Тольятти  определено 940 схем: </vt:lpstr>
      <vt:lpstr> </vt:lpstr>
      <vt:lpstr>Слайд 9</vt:lpstr>
      <vt:lpstr>Управлением потребительского рынка совместно с  У МВД России по г. Тольятти осуществляются мероприятия по пресечению административных правонарушений, ответственность за которые предусмотрена ст.6.5 Закона № 115-ГД от 01.11.2007 г. «Об административных правонарушениях на территории Самарской области»:</vt:lpstr>
      <vt:lpstr>Управлением потребительского рынка совместно с  У МВД России по г. Тольятти осуществляются мероприятия по пресечению административных правонарушений, ответственность за которые предусмотрена ст.6.5 Закона № 115-ГД от 01.11.2007 г. «Об административных правонарушениях на территории Самарской области»:</vt:lpstr>
      <vt:lpstr>Управлением потребительского рынка совместно с  У МВД России по г. Тольятти осуществляются мероприятия по пресечению административных правонарушений, ответственность за которые предусмотрена ст.6.5 Закона № 115-ГД от 01.11.2007 г. «Об административных правонарушениях на территории Самарской области»:</vt:lpstr>
      <vt:lpstr> За 2016 год проведены следующие мероприятия: </vt:lpstr>
      <vt:lpstr>В целях выполнения плана мероприятий по предупреждению нелегального оборота алкогольной продукции управлением потребительского рынка проводится следующая работа:</vt:lpstr>
      <vt:lpstr>В целях выполнения плана мероприятий по предупреждению нелегального оборота алкогольной продукции управлением потребительского рынка проводится следующая работа:</vt:lpstr>
      <vt:lpstr>Слайд 16</vt:lpstr>
    </vt:vector>
  </TitlesOfParts>
  <Company>Мэрия городского округа Тольятти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216</cp:revision>
  <dcterms:created xsi:type="dcterms:W3CDTF">2013-10-09T07:10:33Z</dcterms:created>
  <dcterms:modified xsi:type="dcterms:W3CDTF">2017-03-31T11:49:15Z</dcterms:modified>
</cp:coreProperties>
</file>