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314" r:id="rId4"/>
    <p:sldId id="31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17" r:id="rId17"/>
    <p:sldId id="294" r:id="rId18"/>
    <p:sldId id="295" r:id="rId19"/>
    <p:sldId id="296" r:id="rId20"/>
    <p:sldId id="291" r:id="rId21"/>
    <p:sldId id="292" r:id="rId22"/>
    <p:sldId id="316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3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4" autoAdjust="0"/>
    <p:restoredTop sz="94660"/>
  </p:normalViewPr>
  <p:slideViewPr>
    <p:cSldViewPr>
      <p:cViewPr varScale="1">
        <p:scale>
          <a:sx n="103" d="100"/>
          <a:sy n="10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E983-5A57-4B2D-8D6A-BB79091F384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5D3E-6E5B-4A73-986C-F8FD9F860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99AA-9D6A-4F92-B8B1-03FF6854ED6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2288-5959-4F66-87DC-146D7EEFC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73DA-709C-4338-9195-E1B7F1EC586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E12F-775A-4304-A27D-AC71A7D4E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C555-5EC4-440E-9310-221837BAC46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8276-6DD1-4907-9561-8FDAAE62B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2067-4318-4FDC-BDCC-60D5CACD367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7300-E8B0-429B-8E75-394E4681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B73A-26F9-469F-A5E9-831ED17C78C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39F24-2503-4280-8A06-A1030B1D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7404-EACC-4D57-AD2A-6A597D9E0737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FCD8-9047-4063-BBD6-B51E2CFD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BF96-3303-403F-89B7-811EC89A233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58D0-06E2-4882-A33A-0C9F3F457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E8E0-D523-4F82-B1D8-1318D3D2A53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1820-F4EA-4325-849E-EE7EDDF01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9EDA-ECD5-46E9-90E3-6CDB2175919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FDB-D418-42D0-BC51-B3E0B0727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FDE1-2FF5-420A-A759-635C22E759B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73AD-B157-4A54-B512-7D39BCB9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E5376-9C30-4E2D-B18B-88854F4A5DE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194A9-8A88-40C1-A9F6-A12D78825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vanova.kursgotlt@yandex.ru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Планирование организациями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подготовки должностных лиц и специалистов в области ГО и РСЧС, а так же по другим направлениям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844824"/>
            <a:ext cx="9144000" cy="1655763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1.  Обоснование необходимости подготовки должностных лиц и специалистов ГО и РСЧС руководителями организаций любой формы собственности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861048"/>
            <a:ext cx="9144000" cy="1511300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2. Форма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и порядок подачи заявок на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обучение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работников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организаций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МБОУ ДПО «Курсы ГО г.о. Тольятти» </a:t>
            </a:r>
          </a:p>
          <a:p>
            <a:pPr marL="457200" indent="-457200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учебный 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год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2021-02-08_092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57263"/>
            <a:ext cx="7920037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115888"/>
            <a:ext cx="81359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целях организации подготовки населения в области ГО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ст. 5 ППРФ № 841 от 15.08.2006 г. (в редакции от 30.09.2019г.)</a:t>
            </a:r>
          </a:p>
        </p:txBody>
      </p:sp>
    </p:spTree>
    <p:extLst>
      <p:ext uri="{BB962C8B-B14F-4D97-AF65-F5344CB8AC3E}">
        <p14:creationId xmlns:p14="http://schemas.microsoft.com/office/powerpoint/2010/main" val="226916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b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подготовке населения в области гражданской обороны</a:t>
            </a:r>
            <a:b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(утв. постановлением Правительства РФ от 2 ноября 2000 г. N 841)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79388" y="1101725"/>
            <a:ext cx="87852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или курсовое обучение в области гражданской обороны должностных лиц местного самоуправления, возглавляющих местные администрации (исполнительно-распорядительные органы муниципальных образований) муниципальных образований, расположенных на территориях, отнесенных в установленном порядке к группам по гражданской обороне, работников гражданской обороны, руководителей организаций, отнесенных в установленном порядке к категориям по гражданской обороне, а также организаций, продолжающих работу в военное время, проводится </a:t>
            </a:r>
            <a:r>
              <a:rPr lang="ru-RU" altLang="ru-RU" sz="1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реже одного раза в 5 лет</a:t>
            </a:r>
            <a:r>
              <a:rPr lang="ru-RU" altLang="ru-RU" sz="19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повышение квалификации преподавателей предмета "Основы безопасности жизнедеятельности" и дисциплины "Безопасность жизнедеятельности" организаций, осуществляющих образовательную деятельность, а также работников учебно-методических центров и курсов гражданской обороны - </a:t>
            </a:r>
            <a:r>
              <a:rPr lang="ru-RU" altLang="ru-RU" sz="1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реже одного раза в 3 года.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Для указанных категорий лиц, </a:t>
            </a:r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впервые назначенных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на должность, повышение квалификации в области гражданской обороны проводится в течение первого года работы. 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  Для указанных категорий лиц, </a:t>
            </a:r>
            <a:r>
              <a:rPr lang="ru-RU" altLang="ru-RU" sz="1900" b="1" u="sng">
                <a:latin typeface="Times New Roman" pitchFamily="18" charset="0"/>
                <a:cs typeface="Times New Roman" pitchFamily="18" charset="0"/>
              </a:rPr>
              <a:t>впервые назначенных 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на должность, повышение квалификации или курсовое обучение в области гражданской обороны проводится в </a:t>
            </a:r>
            <a:r>
              <a:rPr lang="ru-RU" altLang="ru-RU" sz="1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первого года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8940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2021-04-12_143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52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0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2021-04-12_143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5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2021-04-12_143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175"/>
            <a:ext cx="87852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9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2021-04-12_143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8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1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2713" y="188913"/>
            <a:ext cx="8924925" cy="2924175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Все муниципальные организации учреждения и предприятия проходят обучение в МБОУ ДПО «Курсы ГО г.о. Тольятти»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00000"/>
                </a:solidFill>
                <a:latin typeface="Segoe Print" pitchFamily="2" charset="0"/>
              </a:rPr>
              <a:t>на безвозмездной основе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исключением программ, реализуемых на платной основе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2713" y="3284538"/>
            <a:ext cx="8924925" cy="2592387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Все государственные, коммерческие и  организации и других организационно-правовых форм обучаются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в МБОУ ДПО «Курсы ГО г.о. Тольятти»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latin typeface="Segoe Print" pitchFamily="2" charset="0"/>
              </a:rPr>
              <a:t>на платной основе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0070C0"/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63513"/>
            <a:ext cx="8569325" cy="744537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Перечень программ </a:t>
            </a:r>
            <a:r>
              <a:rPr lang="ru-RU" sz="2000" b="1" u="sng" dirty="0">
                <a:solidFill>
                  <a:srgbClr val="C00000"/>
                </a:solidFill>
                <a:latin typeface="Segoe Print" pitchFamily="2" charset="0"/>
              </a:rPr>
              <a:t>ДПО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 реализуемых  МБОУ ДПО «Курсы ГО г.о. Тольятти» в 2022 учебном году</a:t>
            </a: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250825" y="981075"/>
            <a:ext cx="8670925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ДОПОЛНИТЕЛЬНАЯ ПРОФЕССИОНАЛЬНАЯ ПРОГРАММА (далее-ДПП)  повышения квалификации руководителей организаций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должностных лиц КЧС и ОПБ организаций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руководителей и работников ДДС организаций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работников  организаций, включенных в состав эвакоорганов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 5.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работников  структурных подразделений, уполномоченных на решение задач в области гражданской обороны организаций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 6.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руководителей формирований и служб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 7.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преподавателей основ безопасности жизнедеятельности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      8. </a:t>
            </a:r>
            <a:r>
              <a:rPr lang="ru-RU" altLang="ru-RU" sz="1900" b="1">
                <a:latin typeface="Times New Roman" pitchFamily="18" charset="0"/>
                <a:cs typeface="Times New Roman" pitchFamily="18" charset="0"/>
              </a:rPr>
              <a:t>ДПП повышения квалификации инструкторов гражданской обороны, консультантов учебно-консультационных пунктов муниципальных образований</a:t>
            </a:r>
            <a:r>
              <a:rPr lang="ru-RU" altLang="ru-RU" sz="190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206375" y="2133600"/>
            <a:ext cx="868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36538" y="2779713"/>
            <a:ext cx="846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438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63513"/>
            <a:ext cx="8569325" cy="647700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Перечень программ </a:t>
            </a:r>
            <a:r>
              <a:rPr lang="ru-RU" sz="2000" b="1" u="sng" dirty="0">
                <a:solidFill>
                  <a:srgbClr val="C00000"/>
                </a:solidFill>
                <a:latin typeface="Segoe Print" pitchFamily="2" charset="0"/>
              </a:rPr>
              <a:t>курсового обучения </a:t>
            </a:r>
            <a:r>
              <a:rPr lang="ru-RU" sz="2000" b="1" dirty="0">
                <a:solidFill>
                  <a:srgbClr val="C00000"/>
                </a:solidFill>
                <a:latin typeface="Segoe Print" pitchFamily="2" charset="0"/>
              </a:rPr>
              <a:t>реализуемых  МБОУ ДПО «Курсы ГО г.о. Тольятти» в 2022 учебном году</a:t>
            </a: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306388" y="1022350"/>
            <a:ext cx="86725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1. ПРОГРАММА курсового обучения руководителей организаций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2. ПРОГРАММА курсового обучения руководителей формирований и служб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3. ПРОГРАММА курсового обучения работников ОМСУ и организаций, включенных в состав структурных подразделений, уполномоченных на решение задач в области гражданской обороны.</a:t>
            </a:r>
          </a:p>
          <a:p>
            <a:pPr algn="just">
              <a:buFont typeface="Arial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4. ПРОГРАММА курсового обучения работников ОМСУ и организаций, включенных в состав эвакоорганов.</a:t>
            </a:r>
          </a:p>
          <a:p>
            <a:pPr algn="just">
              <a:buFont typeface="Arial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5. ПРОГРАММА курсового обучения работников ОМСУ и организаций, включенных в состав комиссий по вопросам повышения устойчивости функционирования экономики в условиях мирного и военного времени.</a:t>
            </a:r>
          </a:p>
          <a:p>
            <a:pPr algn="just">
              <a:buFont typeface="Arial" charset="0"/>
              <a:buNone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    6. ПРОГРАММА курсового обучения должностных лиц, осуществляющих подготовку в области ГО и защиты от ЧС.</a:t>
            </a:r>
          </a:p>
          <a:p>
            <a:pPr>
              <a:buFont typeface="Arial" charset="0"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2575" y="44450"/>
            <a:ext cx="8569325" cy="1177925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Перечень программ реализуемых  МБОУ ДПО «Курсы ГО г.о. Тольятти» в 2022 учебном году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Segoe Print" pitchFamily="2" charset="0"/>
              </a:rPr>
              <a:t>на платной основе</a:t>
            </a: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355600" y="3805238"/>
            <a:ext cx="86026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4. ПРОГРАММА дополнительного профессионального образования, повышения квалификации должностных лиц, ответственных за организацию и ведение воинского учета и бронирования в организации. 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323850" y="1341438"/>
            <a:ext cx="8532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ПРОГРАММА повышения квалификации и обучения руководителей (заместителей руководителей) организаций, ответственных за антитеррористическую защищенность объектов.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2. ПРОГРАММА повышения квалификации, обучения специалистов ответственных за противопожарную безопасность объектов (пожарно-технический минимум).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3. ПРОГРАММА дополнительного профессионального образования, повышения квалификации по охране труда для руководителей и специалистов организаций. 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  <a:defRPr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334963" y="4765675"/>
            <a:ext cx="8532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5. ПРОГРАММА дополнительного профессионального образования «Обучение оказанию первой помощи пострадавшим при несчастных случаях». 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355600" y="5516563"/>
            <a:ext cx="853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6. ПРОГРАММА дополнительного профессионального образования </a:t>
            </a:r>
            <a:r>
              <a:rPr lang="ru-RU" altLang="ru-RU" sz="1800" b="1">
                <a:latin typeface="Arial" charset="0"/>
              </a:rPr>
              <a:t>, 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повышения квалификации должностных лиц, ответственных за организацию защиты и обработку персональных данных в организации.  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Мои документы\Учебная работа\Лицензия 2016г\Лицензия 1 ли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64343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Мои документы\Учебная работа\Лицензия 2016г\Лицензия 3 л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329" y="142852"/>
            <a:ext cx="444967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2020-04-14_095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2020-04-14_095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88" y="1033463"/>
            <a:ext cx="9142412" cy="5824537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Перед оформлением заявки необходимо проанализировать список должностных лиц подлежащих обучению. Срок действия удостоверений – 5 лет (для учителей ОБЖ – 3 года).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Организация, подавшая заявку на обучение обязана: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ежегодно,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октябре,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комплектования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План-график обучения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очередной учебный год, (размещен на официальном сайте учреждения по адресу: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kursgo.ru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(раздел «Организация процесса обучения»)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начала учебного года (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необходимости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скорректировать график обучения своих слушателей;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течение года (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необходимости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через письменное обращение корректировать обучение своих слушателей;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отслеживать обучение своих сотрудников в соответствии с графиком обучения.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8" y="0"/>
            <a:ext cx="9144000" cy="1008063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2.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Оформление и порядок подачи заявок на 2022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23863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u="sng" dirty="0" smtClean="0">
                <a:solidFill>
                  <a:srgbClr val="FF3300"/>
                </a:solidFill>
                <a:latin typeface="Segoe Print" pitchFamily="2" charset="0"/>
              </a:rPr>
              <a:t>Форма Заявки размещена</a:t>
            </a:r>
            <a:r>
              <a:rPr lang="ru-RU" sz="2800" b="1" dirty="0" smtClean="0">
                <a:solidFill>
                  <a:srgbClr val="FF3300"/>
                </a:solidFill>
                <a:latin typeface="Segoe Print" pitchFamily="2" charset="0"/>
              </a:rPr>
              <a:t> на сайте учреждения, раздел «Организация процесса обучения»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990725"/>
            <a:ext cx="9144000" cy="12239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Адрес сайта :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kursgo.ru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00438"/>
            <a:ext cx="9144000" cy="3141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Скачав с сайта форму заявки на обучение ваших сотрудников в МБОУ ДПО «Курсы ГО г.о. Тольятти» или в УМЦ г. Самара, приступаете к ее заполнению. </a:t>
            </a:r>
            <a:r>
              <a:rPr lang="ru-RU" sz="3200" b="1" dirty="0">
                <a:solidFill>
                  <a:srgbClr val="7030A0"/>
                </a:solidFill>
                <a:latin typeface="Segoe Print" pitchFamily="2" charset="0"/>
              </a:rPr>
              <a:t>Консультацию можно получить по тел. 32-27-39</a:t>
            </a:r>
          </a:p>
        </p:txBody>
      </p:sp>
    </p:spTree>
    <p:extLst>
      <p:ext uri="{BB962C8B-B14F-4D97-AF65-F5344CB8AC3E}">
        <p14:creationId xmlns:p14="http://schemas.microsoft.com/office/powerpoint/2010/main" val="1456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375" y="1808163"/>
            <a:ext cx="1358900" cy="1333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1. </a:t>
            </a:r>
            <a:b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</a:br>
            <a: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Файл</a:t>
            </a:r>
            <a:r>
              <a:rPr lang="en-US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 </a:t>
            </a:r>
            <a: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заявки в </a:t>
            </a:r>
            <a:b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</a:br>
            <a:r>
              <a:rPr lang="en-US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XCEL</a:t>
            </a:r>
            <a: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 </a:t>
            </a:r>
            <a:br>
              <a:rPr lang="ru-RU" sz="1800" b="1" dirty="0" smtClean="0">
                <a:solidFill>
                  <a:srgbClr val="215968"/>
                </a:solidFill>
                <a:latin typeface="Segoe Print" pitchFamily="2" charset="0"/>
                <a:cs typeface="Arial" charset="0"/>
              </a:rPr>
            </a:br>
            <a:endParaRPr lang="ru-RU" sz="1800" b="1" dirty="0" smtClean="0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292600"/>
            <a:ext cx="9144000" cy="256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Segoe Print" pitchFamily="2" charset="0"/>
                <a:cs typeface="Arial" charset="0"/>
              </a:rPr>
              <a:t>После скачивания заявки в </a:t>
            </a:r>
            <a:r>
              <a:rPr lang="ru-RU" sz="2400" b="1" u="sng" dirty="0">
                <a:solidFill>
                  <a:srgbClr val="C00000"/>
                </a:solidFill>
                <a:latin typeface="Segoe Print" pitchFamily="2" charset="0"/>
                <a:cs typeface="Arial" charset="0"/>
              </a:rPr>
              <a:t>эл</a:t>
            </a:r>
            <a:r>
              <a:rPr lang="ru-RU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. ф</a:t>
            </a:r>
            <a:r>
              <a:rPr lang="ru-RU" sz="2400" b="1" u="sng" dirty="0">
                <a:solidFill>
                  <a:srgbClr val="C00000"/>
                </a:solidFill>
                <a:latin typeface="Segoe Print" pitchFamily="2" charset="0"/>
                <a:cs typeface="Arial" charset="0"/>
              </a:rPr>
              <a:t>орме </a:t>
            </a:r>
            <a:r>
              <a:rPr lang="ru-RU" sz="2400" dirty="0">
                <a:solidFill>
                  <a:srgbClr val="C00000"/>
                </a:solidFill>
                <a:latin typeface="Segoe Print" pitchFamily="2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Segoe Print" pitchFamily="2" charset="0"/>
                <a:cs typeface="Arial" charset="0"/>
              </a:rPr>
              <a:t>1.</a:t>
            </a:r>
            <a:r>
              <a:rPr lang="ru-RU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Segoe Print" pitchFamily="2" charset="0"/>
                <a:cs typeface="Arial" charset="0"/>
              </a:rPr>
              <a:t>Вы приступаете к ее заполнению поочередно заполняя листы заявки Лист1,2,3,4.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Segoe Print" pitchFamily="2" charset="0"/>
                <a:cs typeface="Arial" charset="0"/>
              </a:rPr>
              <a:t>2. После заполнения, заявка пересылается на курсы для проверки (на эл. почту 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ivanova.kursgotlt@yandex.ru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Tx/>
              <a:buChar char="-"/>
              <a:defRPr/>
            </a:pPr>
            <a:endParaRPr lang="ru-RU" sz="2400" dirty="0">
              <a:solidFill>
                <a:schemeClr val="tx1"/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0563" y="1773238"/>
            <a:ext cx="2070100" cy="13684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2. Распечатанный </a:t>
            </a:r>
          </a:p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вариант заявки</a:t>
            </a:r>
            <a:r>
              <a:rPr lang="ru-RU" b="1" dirty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8" y="2963863"/>
            <a:ext cx="2268537" cy="1181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Заполненная заявка пересылается электронной почтой для проверки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59563" y="2644775"/>
            <a:ext cx="2484437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215968"/>
                </a:solidFill>
                <a:latin typeface="Segoe Print" pitchFamily="2" charset="0"/>
                <a:cs typeface="Arial" charset="0"/>
              </a:rPr>
              <a:t>Заполненная и проверенная заявка доставляется на курсы ГО с подписью и печатью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7338" y="260350"/>
            <a:ext cx="1908175" cy="1512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«Курсы ГО»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35825" y="260350"/>
            <a:ext cx="1404938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80288" y="404813"/>
            <a:ext cx="1404937" cy="1223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35825" y="557213"/>
            <a:ext cx="1908175" cy="143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Организации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Тольятти</a:t>
            </a:r>
          </a:p>
        </p:txBody>
      </p:sp>
      <p:cxnSp>
        <p:nvCxnSpPr>
          <p:cNvPr id="13" name="Shape 12"/>
          <p:cNvCxnSpPr>
            <a:endCxn id="8" idx="2"/>
          </p:cNvCxnSpPr>
          <p:nvPr/>
        </p:nvCxnSpPr>
        <p:spPr>
          <a:xfrm rot="10800000">
            <a:off x="1241425" y="1773238"/>
            <a:ext cx="1243013" cy="97313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3905250" y="2190750"/>
            <a:ext cx="503238" cy="576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+</a:t>
            </a:r>
          </a:p>
        </p:txBody>
      </p:sp>
      <p:cxnSp>
        <p:nvCxnSpPr>
          <p:cNvPr id="16" name="Shape 15"/>
          <p:cNvCxnSpPr>
            <a:stCxn id="5" idx="0"/>
            <a:endCxn id="8" idx="3"/>
          </p:cNvCxnSpPr>
          <p:nvPr/>
        </p:nvCxnSpPr>
        <p:spPr>
          <a:xfrm rot="16200000" flipV="1">
            <a:off x="3487738" y="-274637"/>
            <a:ext cx="755650" cy="33401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 rot="16200000">
            <a:off x="5058569" y="-945356"/>
            <a:ext cx="900112" cy="3168650"/>
          </a:xfrm>
          <a:prstGeom prst="triangle">
            <a:avLst>
              <a:gd name="adj" fmla="val 51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11188" y="2133600"/>
            <a:ext cx="1439862" cy="279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эл. почтой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357813" y="1298575"/>
            <a:ext cx="1295400" cy="287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нарочным</a:t>
            </a:r>
          </a:p>
        </p:txBody>
      </p:sp>
    </p:spTree>
    <p:extLst>
      <p:ext uri="{BB962C8B-B14F-4D97-AF65-F5344CB8AC3E}">
        <p14:creationId xmlns:p14="http://schemas.microsoft.com/office/powerpoint/2010/main" val="19408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00213"/>
            <a:ext cx="878522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180975" y="115888"/>
            <a:ext cx="8785225" cy="1584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А Я В К  А</a:t>
            </a:r>
            <a:endParaRPr lang="ru-RU" alt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подготовку должностных лиц и специалистов ГО и РСЧС</a:t>
            </a:r>
            <a:endParaRPr lang="ru-RU" alt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МБОУ ДПО «Курсы ГО городского округа Тольятти»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2022 год</a:t>
            </a:r>
            <a:endParaRPr lang="ru-RU" alt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65774">
            <a:off x="-39324" y="4714437"/>
            <a:ext cx="8994762" cy="769441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 ivanova.kursgotlt@yandex.ru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1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6709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5463" y="325438"/>
            <a:ext cx="1871662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Лист 1,2,3 «Заявка»</a:t>
            </a:r>
          </a:p>
        </p:txBody>
      </p:sp>
    </p:spTree>
    <p:extLst>
      <p:ext uri="{BB962C8B-B14F-4D97-AF65-F5344CB8AC3E}">
        <p14:creationId xmlns:p14="http://schemas.microsoft.com/office/powerpoint/2010/main" val="28415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763713" cy="620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Лист 4 «Список»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22313"/>
            <a:ext cx="8936038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124075" cy="692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Лист 5 «Категории»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92150"/>
            <a:ext cx="8993187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425"/>
            <a:ext cx="903605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00563" y="4875213"/>
            <a:ext cx="4427537" cy="86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…напишите Фамилию Имя  Отчество (</a:t>
            </a:r>
            <a:r>
              <a:rPr lang="ru-RU" sz="1600" b="1" dirty="0">
                <a:solidFill>
                  <a:srgbClr val="FF0000"/>
                </a:solidFill>
                <a:latin typeface="Segoe Print" pitchFamily="2" charset="0"/>
              </a:rPr>
              <a:t>работника по ГО и ЧС в организации)</a:t>
            </a:r>
            <a:endParaRPr lang="ru-RU" sz="2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Заполните без ошибок…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68413"/>
            <a:ext cx="4427538" cy="865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…напишите электронную почту вашей организации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(…секретаря, руководителя, …)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1800" y="2205038"/>
            <a:ext cx="684213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538" y="1266825"/>
            <a:ext cx="4427537" cy="86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…напишите контактны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 телефон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ы</a:t>
            </a: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организации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932363" y="2060575"/>
            <a:ext cx="647700" cy="541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1338" y="3860800"/>
            <a:ext cx="478790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…напишите сотовый телефон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работника по ГО</a:t>
            </a:r>
            <a:r>
              <a:rPr lang="ru-RU" sz="20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</a:t>
            </a:r>
            <a:r>
              <a:rPr lang="ru-RU" sz="1400" b="1" dirty="0">
                <a:solidFill>
                  <a:srgbClr val="FF0000"/>
                </a:solidFill>
                <a:latin typeface="Segoe Print" pitchFamily="2" charset="0"/>
                <a:cs typeface="Arial" charset="0"/>
              </a:rPr>
              <a:t>ля оперативной связи)</a:t>
            </a:r>
            <a:endParaRPr lang="ru-RU" sz="2000" b="1" dirty="0">
              <a:solidFill>
                <a:srgbClr val="FF0000"/>
              </a:solidFill>
              <a:latin typeface="Segoe Print" pitchFamily="2" charset="0"/>
              <a:cs typeface="Arial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348038" y="3213100"/>
            <a:ext cx="1295400" cy="180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500563" y="2924175"/>
            <a:ext cx="1223962" cy="1019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388" y="4797425"/>
            <a:ext cx="3492500" cy="1800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…напишите форму собственности организации (муниципальная; государственная; коммерческая)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55650" y="3213100"/>
            <a:ext cx="17463" cy="1655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63513"/>
            <a:ext cx="8569325" cy="962025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План комплектования слушателями МБОУ ДПО «Курсы ГО г.о. Тольятти» на 2021 год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06513"/>
            <a:ext cx="8702675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19225"/>
            <a:ext cx="89646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525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Заполните без ошибок…</a:t>
            </a:r>
          </a:p>
        </p:txBody>
      </p:sp>
      <p:sp>
        <p:nvSpPr>
          <p:cNvPr id="5" name="TextBox 4"/>
          <p:cNvSpPr txBox="1"/>
          <p:nvPr/>
        </p:nvSpPr>
        <p:spPr>
          <a:xfrm rot="21075166">
            <a:off x="128588" y="4383088"/>
            <a:ext cx="3224212" cy="1935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Напишите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место работы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…кратко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…аббревиатуру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+ тип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 rot="21075166">
            <a:off x="3646488" y="4808538"/>
            <a:ext cx="4035425" cy="1385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Например: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Segoe Print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Segoe Print" pitchFamily="2" charset="0"/>
              </a:rPr>
              <a:t>МБУ детский сад № 6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39750" y="2347913"/>
            <a:ext cx="719138" cy="2162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79388" y="2205038"/>
            <a:ext cx="2808287" cy="1428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25650"/>
            <a:ext cx="889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01613" y="4624388"/>
            <a:ext cx="2479675" cy="2084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…Фамилия Имя  Отчество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(полностью), дата рождения, образование, штатная должность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Заполните без ошибок…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50" y="981075"/>
            <a:ext cx="5400675" cy="1079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Segoe Print" pitchFamily="2" charset="0"/>
              </a:rPr>
              <a:t>заполните правильно учетные поля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3132138" y="1989138"/>
            <a:ext cx="2160587" cy="71437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443163" y="3789363"/>
            <a:ext cx="215900" cy="217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69963" y="3789363"/>
            <a:ext cx="217487" cy="217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865188" y="5516563"/>
            <a:ext cx="11525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7308850" y="3824288"/>
            <a:ext cx="215900" cy="217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2838450" y="4883150"/>
            <a:ext cx="1800225" cy="1800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…на каждого сотрудника отдельная строка таблицы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092200" y="4043363"/>
            <a:ext cx="95250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870075" y="4043363"/>
            <a:ext cx="573088" cy="581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2339975" y="4002088"/>
            <a:ext cx="792163" cy="622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084888" y="4941888"/>
            <a:ext cx="2447925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…из справочника Категорий</a:t>
            </a:r>
          </a:p>
        </p:txBody>
      </p:sp>
      <p:cxnSp>
        <p:nvCxnSpPr>
          <p:cNvPr id="76" name="Прямая со стрелкой 75"/>
          <p:cNvCxnSpPr>
            <a:endCxn id="70" idx="4"/>
          </p:cNvCxnSpPr>
          <p:nvPr/>
        </p:nvCxnSpPr>
        <p:spPr>
          <a:xfrm flipH="1" flipV="1">
            <a:off x="7416800" y="4041775"/>
            <a:ext cx="179388" cy="900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8893175" y="4043363"/>
            <a:ext cx="106363" cy="1762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859338" y="5805488"/>
            <a:ext cx="4191000" cy="9366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…Справочник раскрывается при нажатии на поля столбца Категорий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3132138" y="3789363"/>
            <a:ext cx="215900" cy="2174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54538" y="3784600"/>
            <a:ext cx="215900" cy="217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659063" y="3933825"/>
            <a:ext cx="1895475" cy="690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Позвоните по телефонам</a:t>
            </a:r>
          </a:p>
        </p:txBody>
      </p:sp>
      <p:sp>
        <p:nvSpPr>
          <p:cNvPr id="5" name="TextBox 4"/>
          <p:cNvSpPr txBox="1"/>
          <p:nvPr/>
        </p:nvSpPr>
        <p:spPr>
          <a:xfrm rot="21075166">
            <a:off x="322263" y="1673225"/>
            <a:ext cx="3873500" cy="2584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Segoe Print" pitchFamily="2" charset="0"/>
              </a:rPr>
              <a:t>Чтобы убедиться что Ваша Заявка получена и внесена в Базу заявок на 2022 год позвоните и получите подтверждение…</a:t>
            </a:r>
          </a:p>
        </p:txBody>
      </p:sp>
      <p:sp>
        <p:nvSpPr>
          <p:cNvPr id="8" name="TextBox 7"/>
          <p:cNvSpPr txBox="1"/>
          <p:nvPr/>
        </p:nvSpPr>
        <p:spPr>
          <a:xfrm rot="20732164">
            <a:off x="3162300" y="4129088"/>
            <a:ext cx="2797175" cy="601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Segoe Print" pitchFamily="2" charset="0"/>
              </a:rPr>
              <a:t>Телефон:</a:t>
            </a:r>
            <a:endParaRPr lang="ru-RU" sz="3600" b="1" u="sng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755200">
            <a:off x="5892800" y="3378200"/>
            <a:ext cx="3192463" cy="601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Segoe Print" pitchFamily="2" charset="0"/>
              </a:rPr>
              <a:t>32-27-39</a:t>
            </a:r>
          </a:p>
        </p:txBody>
      </p:sp>
      <p:sp>
        <p:nvSpPr>
          <p:cNvPr id="6" name="Прямоугольник 5"/>
          <p:cNvSpPr/>
          <p:nvPr/>
        </p:nvSpPr>
        <p:spPr>
          <a:xfrm rot="20765774">
            <a:off x="-43987" y="4980920"/>
            <a:ext cx="9312940" cy="76944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 ivanova.kursgotlt@yandex.ru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Заполненная заявка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 в печатном виде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u="sng" dirty="0">
                <a:solidFill>
                  <a:srgbClr val="C00000"/>
                </a:solidFill>
                <a:latin typeface="Segoe Print" pitchFamily="2" charset="0"/>
              </a:rPr>
              <a:t>в 2-х экземплярах</a:t>
            </a: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  представляется нарочно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 за подписью руководителя организации и работника, уполномоченного на решение задач в области ГО и ЧС, скрепленные печатью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8276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Сотрудник прибывает для обучения на курсы с </a:t>
            </a:r>
            <a:r>
              <a:rPr lang="ru-RU" sz="4400" b="1" u="sng" dirty="0">
                <a:solidFill>
                  <a:srgbClr val="C00000"/>
                </a:solidFill>
                <a:latin typeface="Segoe Print" pitchFamily="2" charset="0"/>
              </a:rPr>
              <a:t>Направлением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Segoe Print" pitchFamily="2" charset="0"/>
              </a:rPr>
              <a:t> за подписью руководителя организации и работника, уполномоченного на решение задач в области ГО и ЧС, скрепленные печатью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323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468153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950" y="0"/>
            <a:ext cx="8928100" cy="836613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План-график обучения слушателей в  МБОУ ДПО «Курсы ГО г.о. Тольятти» на 2021 год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908050"/>
            <a:ext cx="7869237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1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C00000"/>
                </a:solidFill>
                <a:latin typeface="Times New Roman" pitchFamily="18" charset="0"/>
              </a:rPr>
              <a:t>Планирование и организация обучения должностных лиц и специалистов ГО и РСЧС, руководителей и личного состава спасательных служб и НАСФ, а также производственного персонала организации</a:t>
            </a:r>
            <a:endParaRPr lang="ru-RU" altLang="ru-RU" sz="20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2088232" cy="20882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9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№ 28</a:t>
            </a:r>
            <a:r>
              <a:rPr lang="ru-RU" sz="19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от 12.02.98 г.</a:t>
            </a:r>
          </a:p>
          <a:p>
            <a:pPr algn="ctr">
              <a:defRPr/>
            </a:pPr>
            <a:endParaRPr lang="ru-RU" sz="1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гражданской обороне»</a:t>
            </a:r>
          </a:p>
          <a:p>
            <a:pPr algn="ctr">
              <a:defRPr/>
            </a:pP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512079"/>
            <a:ext cx="3312368" cy="28530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№ 1485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 18.09.2020 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«Об утверждении Положения о подготовке граждан РФ, иностранных граждан и лиц без гражданства в области защиты от ЧС природного и техногенного характера»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9120"/>
            <a:ext cx="3168352" cy="20882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  </a:t>
            </a: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№ 841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 02.11.2000 г. (в ред. 2019 г.)</a:t>
            </a:r>
          </a:p>
          <a:p>
            <a:pPr algn="ctr">
              <a:defRPr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 утверждении Положения об организации обучения населения в области гражданской обороны»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653136"/>
            <a:ext cx="4392488" cy="208823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МЧС России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№ 2-4-71-36-11 от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30.12.2020 г.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«Организационно - МЕТОДИЧЕСКИЕ указания по подготовке населения РФ в области ГО, защиты от ЧС, ОПБ и БЛ на водных объектах на 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– 2025 г.г.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060848"/>
            <a:ext cx="2448272" cy="23762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9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9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№ 68</a:t>
            </a:r>
            <a:r>
              <a:rPr lang="ru-RU" sz="19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от 21.12.96 г.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защите населения и территорий  от ЧС природного и техногенного характера»</a:t>
            </a:r>
          </a:p>
          <a:p>
            <a:pPr algn="ctr">
              <a:defRPr/>
            </a:pPr>
            <a:endParaRPr lang="ru-RU" sz="19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Нормативная и правовая база по организации и осуществлению обучения населения в области ГО и защиты от ЧС</a:t>
            </a:r>
            <a:endParaRPr lang="ru-RU" altLang="ru-RU" sz="24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24744"/>
            <a:ext cx="3312368" cy="259228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Приказ МЧС России </a:t>
            </a:r>
          </a:p>
          <a:p>
            <a:pPr algn="ctr"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от24.04.2020 г.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№ 262 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 утверждении перечня  должностных лиц и специалистов  ГО и  РСЧС  подлежащих обучению  в  УМЦ ГОЧС и  на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курсах 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789040"/>
            <a:ext cx="3528392" cy="28803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Приказ МЧС России </a:t>
            </a:r>
          </a:p>
          <a:p>
            <a:pPr algn="ctr">
              <a:defRPr/>
            </a:pPr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        от 28 января 2020 г.                        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№ 50 (</a:t>
            </a:r>
            <a:r>
              <a:rPr lang="ru-RU" sz="24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ОТМЕНЕН)</a:t>
            </a:r>
            <a:endParaRPr lang="ru-RU" b="1" u="sng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утверждении Перечня уполномоченных работников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проходящих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переподготовку или повышение квалификации в УЗ МЧС России, в Учреждениях ПК ФОИВ и организаций, УМЦ по ГОЧС и 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курсах ГО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9" name="Picture 2" descr="C:\Users\admin\Desktop\2021-02-03_10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82441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88913"/>
            <a:ext cx="8569325" cy="1295400"/>
          </a:xfrm>
          <a:prstGeom prst="rect">
            <a:avLst/>
          </a:prstGeom>
          <a:gradFill>
            <a:gsLst>
              <a:gs pos="0">
                <a:srgbClr val="FF943B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Обучение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должностных лиц и специалистов ГО и РСЧС осуществляется на основании:</a:t>
            </a: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07950" y="1924050"/>
            <a:ext cx="8856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 ноября 2000 г. N 841</a:t>
            </a:r>
            <a:b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"Об утверждении Положения о подготовке населения в области гражданской обороны"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С изменениями и дополнениями от: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15 августа 2006 г., 22 октября 2008 г., 9 апреля 2015 г., 19 апреля 2017 г.,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30 сентября 2019 г</a:t>
            </a:r>
            <a:r>
              <a:rPr lang="ru-RU" altLang="ru-RU" sz="1800" b="1" i="1">
                <a:latin typeface="Arial" charset="0"/>
              </a:rPr>
              <a:t>.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07950" y="4005263"/>
            <a:ext cx="88566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18 сентября 2020 года №1485</a:t>
            </a:r>
            <a:b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"Об утверждении 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характера"</a:t>
            </a:r>
          </a:p>
        </p:txBody>
      </p:sp>
    </p:spTree>
    <p:extLst>
      <p:ext uri="{BB962C8B-B14F-4D97-AF65-F5344CB8AC3E}">
        <p14:creationId xmlns:p14="http://schemas.microsoft.com/office/powerpoint/2010/main" val="70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87137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Подготовке в  области ГО подлежат лица,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ст. 3 ППРФ № 841 от 15.08.2006 г. (в редакции от 30.09.2019г.)</a:t>
            </a:r>
          </a:p>
        </p:txBody>
      </p:sp>
      <p:pic>
        <p:nvPicPr>
          <p:cNvPr id="7171" name="Picture 2" descr="C:\Users\admin\Desktop\2021-02-08_091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52488"/>
            <a:ext cx="75596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3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2021-02-08_091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76250"/>
            <a:ext cx="89296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536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к оформить заявку на обучение_20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Как оформить заявку на обучение_2021</Template>
  <TotalTime>66</TotalTime>
  <Words>1534</Words>
  <Application>Microsoft Office PowerPoint</Application>
  <PresentationFormat>Экран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Как оформить заявку на обучение_2021</vt:lpstr>
      <vt:lpstr>Планирование организациями  подготовки должностных лиц и специалистов в области ГО и РСЧС, а так же по другим направлениям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Заявки размещена на сайте учреждения, раздел «Организация процесса обучения»</vt:lpstr>
      <vt:lpstr>1.  Файл заявки в  EXCEL  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без ошибок…</vt:lpstr>
      <vt:lpstr>Заполните без ошибок…</vt:lpstr>
      <vt:lpstr>Заполните без ошибок…</vt:lpstr>
      <vt:lpstr>Позвоните по телефонам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организациями  подготовки должностных лиц и специалистов в области ГО и РСЧС, а так же по другим направлениям</dc:title>
  <dc:creator>Наташа</dc:creator>
  <cp:lastModifiedBy>Admin</cp:lastModifiedBy>
  <cp:revision>12</cp:revision>
  <dcterms:created xsi:type="dcterms:W3CDTF">2020-04-26T07:37:29Z</dcterms:created>
  <dcterms:modified xsi:type="dcterms:W3CDTF">2021-04-13T05:44:51Z</dcterms:modified>
</cp:coreProperties>
</file>