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362C876-83B7-40B2-86AF-7402C7D16719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E962C82-2F07-4567-A351-F8D8BDA82A0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744E59-4E26-43FA-B58B-524FEC9C24E4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FB2756-085A-4FF3-B203-C5476C2419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FB2756-085A-4FF3-B203-C5476C2419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FB2756-085A-4FF3-B203-C5476C2419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BFB2756-085A-4FF3-B203-C5476C2419CD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20E6059-5683-4A97-B762-BD8F91077307}" type="slidenum">
              <a:rPr/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D0800-82FD-4920-B9B9-AC6D01C50C6D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1AF276-8C67-402F-864C-93FD5AB938C5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D67888-94E3-4B1C-ACF1-762ABDCD4FFB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446FD1-3BD7-4BF9-A7C5-FB98602E067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FF301E-58C6-4544-A92E-A0B78B9BD488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FC841B-F431-4E24-A29D-CF8059A55179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76485D-6023-4B79-89C9-A9CFA07F9C80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5C5FAB-B55F-4CB0-B9A1-F709B18B8F4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9380D1-EB94-424B-A9A7-EC7CAC56261F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A0AB18-A7A3-4C50-9E91-0AEFA89C0CD7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9E076-62A8-45AA-AF0F-2CFFC87F18ED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20E6B9-2866-4C7D-9489-4C4E570CF4F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042113-6778-4ABB-893C-DD91E58D19E0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2020F4-2DF3-4616-B59C-AE4DDA36B46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684FCE-3659-4A3D-A728-57A356448013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333766-6321-4CDC-82CD-253A38FC4386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2DBC19-9D1C-4867-BCEA-894211EFA56A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AE566A-B333-4479-8D77-0E83ECD8E2E1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DB8166-FDF9-4B4D-B913-EE0BBA2C7233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EE225F-6845-4691-87CF-FACB43C1AF9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9D8C1-C18A-4C4C-955C-770940B1ADBB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33AC16-5350-4E30-BE93-F9BC739C64F8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532F133-4353-4372-A1EF-58CD37B5E9AA}" type="datetime1">
              <a:rPr lang="ru-RU"/>
              <a:pPr lvl="0"/>
              <a:t>02.02.2017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C8F8182-E647-4F85-92DB-1919AEB58B8D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13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9.jpe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3"/>
          <p:cNvSpPr/>
          <p:nvPr/>
        </p:nvSpPr>
        <p:spPr>
          <a:xfrm>
            <a:off x="1643039" y="2428865"/>
            <a:ext cx="7500960" cy="1928826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FF1F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2000231" y="2601916"/>
            <a:ext cx="7072362" cy="1470026"/>
          </a:xfrm>
        </p:spPr>
        <p:txBody>
          <a:bodyPr/>
          <a:lstStyle/>
          <a:p>
            <a:pPr lvl="0"/>
            <a:r>
              <a:rPr lang="ru-RU" sz="2800" b="1" smtClean="0">
                <a:solidFill>
                  <a:srgbClr val="2C3036"/>
                </a:solidFill>
                <a:latin typeface="Cambria" pitchFamily="18"/>
              </a:rPr>
              <a:t>Вклад событийных мероприятий в формирование положительного имиджа городского округа Тольятти</a:t>
            </a:r>
          </a:p>
        </p:txBody>
      </p:sp>
      <p:sp>
        <p:nvSpPr>
          <p:cNvPr id="4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5357817" y="4286259"/>
            <a:ext cx="3786182" cy="1571634"/>
          </a:xfrm>
        </p:spPr>
        <p:txBody>
          <a:bodyPr anchor="ctr"/>
          <a:lstStyle/>
          <a:p>
            <a:pPr lvl="0">
              <a:spcBef>
                <a:spcPts val="500"/>
              </a:spcBef>
            </a:pPr>
            <a:r>
              <a:rPr lang="ru-RU" sz="2000" dirty="0">
                <a:solidFill>
                  <a:srgbClr val="414752"/>
                </a:solidFill>
                <a:latin typeface="Segoe UI" pitchFamily="34"/>
                <a:cs typeface="Segoe UI" pitchFamily="34"/>
              </a:rPr>
              <a:t>Докладчик: Н.А. Христ</a:t>
            </a:r>
          </a:p>
          <a:p>
            <a:pPr lvl="0">
              <a:spcBef>
                <a:spcPts val="500"/>
              </a:spcBef>
            </a:pPr>
            <a:r>
              <a:rPr lang="ru-RU" sz="2000" dirty="0">
                <a:solidFill>
                  <a:srgbClr val="414752"/>
                </a:solidFill>
                <a:latin typeface="Segoe UI" pitchFamily="34"/>
                <a:cs typeface="Segoe UI" pitchFamily="34"/>
              </a:rPr>
              <a:t>руководитель управления международных и межрегиональных связей</a:t>
            </a:r>
          </a:p>
        </p:txBody>
      </p:sp>
      <p:sp>
        <p:nvSpPr>
          <p:cNvPr id="5" name="Прямоугольный треугольник 6"/>
          <p:cNvSpPr/>
          <p:nvPr/>
        </p:nvSpPr>
        <p:spPr>
          <a:xfrm rot="6695424">
            <a:off x="340394" y="483251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Прямоугольный треугольник 7"/>
          <p:cNvSpPr/>
          <p:nvPr/>
        </p:nvSpPr>
        <p:spPr>
          <a:xfrm rot="5400013">
            <a:off x="0" y="0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Прямоугольник 20"/>
          <p:cNvSpPr/>
          <p:nvPr/>
        </p:nvSpPr>
        <p:spPr>
          <a:xfrm>
            <a:off x="5572134" y="5857893"/>
            <a:ext cx="3571865" cy="500067"/>
          </a:xfrm>
          <a:prstGeom prst="rect">
            <a:avLst/>
          </a:prstGeom>
          <a:solidFill>
            <a:srgbClr val="41475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>
                <a:solidFill>
                  <a:srgbClr val="FFFFFF"/>
                </a:solidFill>
                <a:uFillTx/>
                <a:latin typeface="Segoe UI" pitchFamily="34"/>
                <a:cs typeface="Segoe UI" pitchFamily="34"/>
              </a:rPr>
              <a:t>6</a:t>
            </a: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Segoe UI" pitchFamily="34"/>
                <a:cs typeface="Segoe UI" pitchFamily="34"/>
              </a:rPr>
              <a:t> </a:t>
            </a:r>
            <a:r>
              <a:rPr lang="ru-RU" sz="2400" b="1" i="0" u="none" strike="noStrike" kern="1200" cap="none" spc="0" baseline="0">
                <a:solidFill>
                  <a:srgbClr val="FFFFFF"/>
                </a:solidFill>
                <a:uFillTx/>
                <a:latin typeface="Segoe UI" pitchFamily="34"/>
                <a:cs typeface="Segoe UI" pitchFamily="34"/>
              </a:rPr>
              <a:t>февраля 2017 г.</a:t>
            </a:r>
          </a:p>
        </p:txBody>
      </p:sp>
      <p:sp>
        <p:nvSpPr>
          <p:cNvPr id="8" name="Прямоугольный треугольник 17"/>
          <p:cNvSpPr/>
          <p:nvPr/>
        </p:nvSpPr>
        <p:spPr>
          <a:xfrm rot="20368340">
            <a:off x="386123" y="4221117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19"/>
          <p:cNvSpPr/>
          <p:nvPr/>
        </p:nvSpPr>
        <p:spPr>
          <a:xfrm>
            <a:off x="-27" y="4572009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0" name="Picture 4" descr="http://velotol.ru/sites/default/files/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4325" y="2428865"/>
            <a:ext cx="1568781" cy="191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poruchikov.aa\Мои документы\Фотоархив\Логотипы и гербы\ТЛТ лого\Встречайтесь в Тольятт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68" y="2554079"/>
            <a:ext cx="3929058" cy="2946623"/>
          </a:xfrm>
          <a:prstGeom prst="rect">
            <a:avLst/>
          </a:prstGeom>
          <a:noFill/>
        </p:spPr>
      </p:pic>
      <p:pic>
        <p:nvPicPr>
          <p:cNvPr id="1036" name="Picture 12" descr="Z:\2016\Т_У_Р_И_З_М\Календарь событий 2017\фото\события\Тремоло 2.jpg"/>
          <p:cNvPicPr>
            <a:picLocks noChangeAspect="1" noChangeArrowheads="1"/>
          </p:cNvPicPr>
          <p:nvPr/>
        </p:nvPicPr>
        <p:blipFill>
          <a:blip r:embed="rId4" cstate="print"/>
          <a:srcRect b="7919"/>
          <a:stretch>
            <a:fillRect/>
          </a:stretch>
        </p:blipFill>
        <p:spPr bwMode="auto">
          <a:xfrm>
            <a:off x="6786578" y="5357826"/>
            <a:ext cx="2357422" cy="1357322"/>
          </a:xfrm>
          <a:prstGeom prst="rect">
            <a:avLst/>
          </a:prstGeom>
          <a:noFill/>
        </p:spPr>
      </p:pic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2" y="0"/>
            <a:ext cx="7772400" cy="1470026"/>
          </a:xfrm>
        </p:spPr>
        <p:txBody>
          <a:bodyPr/>
          <a:lstStyle/>
          <a:p>
            <a:pPr lvl="0"/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/>
              </a:rPr>
              <a:t>Тольятти туристический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031" name="Picture 7" descr="Z:\2016\Т_У_Р_И_З_М\Календарь событий 2017\фото\события\Трезвая россия 2.jpg"/>
          <p:cNvPicPr>
            <a:picLocks noChangeAspect="1" noChangeArrowheads="1"/>
          </p:cNvPicPr>
          <p:nvPr/>
        </p:nvPicPr>
        <p:blipFill>
          <a:blip r:embed="rId5" cstate="print"/>
          <a:srcRect t="15224"/>
          <a:stretch>
            <a:fillRect/>
          </a:stretch>
        </p:blipFill>
        <p:spPr bwMode="auto">
          <a:xfrm>
            <a:off x="2285984" y="5357826"/>
            <a:ext cx="2281389" cy="1285860"/>
          </a:xfrm>
          <a:prstGeom prst="rect">
            <a:avLst/>
          </a:prstGeom>
          <a:noFill/>
        </p:spPr>
      </p:pic>
      <p:pic>
        <p:nvPicPr>
          <p:cNvPr id="1034" name="Picture 10" descr="Z:\2016\Т_У_Р_И_З_М\Календарь событий 2017\фото\события\Драй Лэнд 3.jpg"/>
          <p:cNvPicPr>
            <a:picLocks noChangeAspect="1" noChangeArrowheads="1"/>
          </p:cNvPicPr>
          <p:nvPr/>
        </p:nvPicPr>
        <p:blipFill>
          <a:blip r:embed="rId6" cstate="print"/>
          <a:srcRect t="3996" b="5390"/>
          <a:stretch>
            <a:fillRect/>
          </a:stretch>
        </p:blipFill>
        <p:spPr bwMode="auto">
          <a:xfrm>
            <a:off x="-32" y="5357826"/>
            <a:ext cx="2287765" cy="1285884"/>
          </a:xfrm>
          <a:prstGeom prst="rect">
            <a:avLst/>
          </a:prstGeom>
          <a:noFill/>
        </p:spPr>
      </p:pic>
      <p:pic>
        <p:nvPicPr>
          <p:cNvPr id="1039" name="Picture 15" descr="C:\Documents and Settings\poruchikov.aa\Мои документы\Творкен Мален\Фото\16.jpg"/>
          <p:cNvPicPr>
            <a:picLocks noChangeAspect="1" noChangeArrowheads="1"/>
          </p:cNvPicPr>
          <p:nvPr/>
        </p:nvPicPr>
        <p:blipFill>
          <a:blip r:embed="rId7" cstate="print"/>
          <a:srcRect t="8027" b="4841"/>
          <a:stretch>
            <a:fillRect/>
          </a:stretch>
        </p:blipFill>
        <p:spPr bwMode="auto">
          <a:xfrm>
            <a:off x="4572000" y="5357826"/>
            <a:ext cx="2214546" cy="1285884"/>
          </a:xfrm>
          <a:prstGeom prst="rect">
            <a:avLst/>
          </a:prstGeom>
          <a:noFill/>
        </p:spPr>
      </p:pic>
      <p:pic>
        <p:nvPicPr>
          <p:cNvPr id="1042" name="Picture 18" descr="Z:\2016\Т_У_Р_И_З_М\Фото Рыба моя 2016\DSC_41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2212609"/>
            <a:ext cx="2357422" cy="1573581"/>
          </a:xfrm>
          <a:prstGeom prst="rect">
            <a:avLst/>
          </a:prstGeom>
          <a:noFill/>
        </p:spPr>
      </p:pic>
      <p:pic>
        <p:nvPicPr>
          <p:cNvPr id="1043" name="Picture 19" descr="Z:\2016\Т_У_Р_И_З_М\Фото Рыба моя 2016\DSC_41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9725" y="3786190"/>
            <a:ext cx="2354275" cy="1571479"/>
          </a:xfrm>
          <a:prstGeom prst="rect">
            <a:avLst/>
          </a:prstGeom>
          <a:noFill/>
        </p:spPr>
      </p:pic>
      <p:pic>
        <p:nvPicPr>
          <p:cNvPr id="35" name="Picture 14" descr="http://ahtubinskpilot.ru/wp-content/uploads/2013/06/%D0%A4%D0%B5%D1%81%D1%82%D0%B8%D0%B2%D0%B0%D0%BB%D1%8C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832415"/>
            <a:ext cx="2357422" cy="1525411"/>
          </a:xfrm>
          <a:prstGeom prst="rect">
            <a:avLst/>
          </a:prstGeom>
          <a:noFill/>
        </p:spPr>
      </p:pic>
      <p:pic>
        <p:nvPicPr>
          <p:cNvPr id="1047" name="Picture 23" descr="C:\Documents and Settings\poruchikov.aa\Мои документы\Творкен Мален\Фото\7.jpg"/>
          <p:cNvPicPr>
            <a:picLocks noChangeAspect="1" noChangeArrowheads="1"/>
          </p:cNvPicPr>
          <p:nvPr/>
        </p:nvPicPr>
        <p:blipFill>
          <a:blip r:embed="rId11" cstate="print"/>
          <a:srcRect t="4171" r="8377"/>
          <a:stretch>
            <a:fillRect/>
          </a:stretch>
        </p:blipFill>
        <p:spPr bwMode="auto">
          <a:xfrm>
            <a:off x="0" y="2214554"/>
            <a:ext cx="2357422" cy="1641479"/>
          </a:xfrm>
          <a:prstGeom prst="rect">
            <a:avLst/>
          </a:prstGeom>
          <a:noFill/>
        </p:spPr>
      </p:pic>
      <p:pic>
        <p:nvPicPr>
          <p:cNvPr id="1048" name="Picture 24" descr="C:\Documents and Settings\poruchikov.aa\Мои документы\Творкен Мален\Фото\1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1285860"/>
            <a:ext cx="2250297" cy="1500198"/>
          </a:xfrm>
          <a:prstGeom prst="rect">
            <a:avLst/>
          </a:prstGeom>
          <a:noFill/>
        </p:spPr>
      </p:pic>
      <p:pic>
        <p:nvPicPr>
          <p:cNvPr id="1051" name="Picture 27" descr="Z:\2016\Т_У_Р_И_З_М\Календарь событий 2017\фото\события\Волга квест 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285859"/>
            <a:ext cx="2214578" cy="1529443"/>
          </a:xfrm>
          <a:prstGeom prst="rect">
            <a:avLst/>
          </a:prstGeom>
          <a:noFill/>
        </p:spPr>
      </p:pic>
      <p:pic>
        <p:nvPicPr>
          <p:cNvPr id="1052" name="Picture 28" descr="Z:\2016\Т_У_Р_И_З_М\Календарь событий 2017\фото\события\Жиг.море1.jpg"/>
          <p:cNvPicPr>
            <a:picLocks noChangeAspect="1" noChangeArrowheads="1"/>
          </p:cNvPicPr>
          <p:nvPr/>
        </p:nvPicPr>
        <p:blipFill>
          <a:blip r:embed="rId14" cstate="print"/>
          <a:srcRect t="6359" b="17336"/>
          <a:stretch>
            <a:fillRect/>
          </a:stretch>
        </p:blipFill>
        <p:spPr bwMode="auto">
          <a:xfrm>
            <a:off x="6786578" y="1285860"/>
            <a:ext cx="2357422" cy="938906"/>
          </a:xfrm>
          <a:prstGeom prst="rect">
            <a:avLst/>
          </a:prstGeom>
          <a:noFill/>
        </p:spPr>
      </p:pic>
      <p:pic>
        <p:nvPicPr>
          <p:cNvPr id="1053" name="Picture 29" descr="Z:\2016\Т_У_Р_И_З_М\Календарь событий 2017\фото\события\Тремоло 1.jpg"/>
          <p:cNvPicPr>
            <a:picLocks noChangeAspect="1" noChangeArrowheads="1"/>
          </p:cNvPicPr>
          <p:nvPr/>
        </p:nvPicPr>
        <p:blipFill>
          <a:blip r:embed="rId15" cstate="print"/>
          <a:srcRect t="18692" b="20560"/>
          <a:stretch>
            <a:fillRect/>
          </a:stretch>
        </p:blipFill>
        <p:spPr bwMode="auto">
          <a:xfrm>
            <a:off x="0" y="1285860"/>
            <a:ext cx="2357422" cy="10001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adavesta.net/uploads/posts/2017-01/1484554251_molgq5aug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36"/>
            <a:ext cx="2814629" cy="1500198"/>
          </a:xfrm>
          <a:prstGeom prst="rect">
            <a:avLst/>
          </a:prstGeom>
          <a:noFill/>
        </p:spPr>
      </p:pic>
      <p:pic>
        <p:nvPicPr>
          <p:cNvPr id="6148" name="Picture 4" descr="http://www.ladavesta.net/uploads/posts/2017-01/1484554212_rozhdgonkap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85926"/>
            <a:ext cx="1928826" cy="1145240"/>
          </a:xfrm>
          <a:prstGeom prst="rect">
            <a:avLst/>
          </a:prstGeom>
          <a:noFill/>
        </p:spPr>
      </p:pic>
      <p:sp>
        <p:nvSpPr>
          <p:cNvPr id="32" name="Блок-схема: сопоставление 31"/>
          <p:cNvSpPr/>
          <p:nvPr/>
        </p:nvSpPr>
        <p:spPr>
          <a:xfrm>
            <a:off x="3571868" y="1428736"/>
            <a:ext cx="428628" cy="1500198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50" name="Picture 6" descr="Z:\2016\Т_У_Р_И_З_М\Календарь событий 2016\Фото\События\Жигулевское море\foto-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5143512"/>
            <a:ext cx="2630318" cy="1409686"/>
          </a:xfrm>
          <a:prstGeom prst="rect">
            <a:avLst/>
          </a:prstGeom>
          <a:noFill/>
        </p:spPr>
      </p:pic>
      <p:pic>
        <p:nvPicPr>
          <p:cNvPr id="6153" name="Picture 9" descr="Z:\2016\Т_У_Р_И_З_М\Календарь событий 2016\Фото\События\Жигулевское море\nikrut-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9821" y="5143511"/>
            <a:ext cx="2217931" cy="1402495"/>
          </a:xfrm>
          <a:prstGeom prst="rect">
            <a:avLst/>
          </a:prstGeom>
          <a:noFill/>
        </p:spPr>
      </p:pic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2" y="0"/>
            <a:ext cx="7772400" cy="147002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Segoe UI" pitchFamily="34" charset="0"/>
              </a:rPr>
              <a:t>Событийные мероприятия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28736"/>
            <a:ext cx="382656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Рождественская гонка Чемпионов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00372"/>
            <a:ext cx="6500826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Международная гонка на собачьих упряжках «Волга </a:t>
            </a:r>
            <a:r>
              <a:rPr lang="ru-RU" dirty="0" err="1" smtClean="0">
                <a:latin typeface="Segoe UI" pitchFamily="34" charset="0"/>
                <a:cs typeface="Segoe UI" pitchFamily="34" charset="0"/>
              </a:rPr>
              <a:t>Квест</a:t>
            </a:r>
            <a:r>
              <a:rPr lang="ru-RU" dirty="0" smtClean="0">
                <a:latin typeface="Segoe UI" pitchFamily="34" charset="0"/>
                <a:cs typeface="Segoe UI" pitchFamily="34" charset="0"/>
              </a:rPr>
              <a:t>»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86322"/>
            <a:ext cx="657226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Зимний фестиваль активного отдыха «Жигулевское Море»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149" name="Picture 5" descr="Z:\2016\Т_У_Р_И_З_М\Календарь событий 2016\Фото\События\Рожд.гонки\Photo_mltv-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6091"/>
            <a:ext cx="1857388" cy="1142843"/>
          </a:xfrm>
          <a:prstGeom prst="rect">
            <a:avLst/>
          </a:prstGeom>
          <a:noFill/>
        </p:spPr>
      </p:pic>
      <p:pic>
        <p:nvPicPr>
          <p:cNvPr id="6151" name="Picture 7" descr="Z:\2016\Т_У_Р_И_З_М\Календарь событий 2016\Фото\События\Рожд.гонки\Photo_mltv-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1428736"/>
            <a:ext cx="2286016" cy="1523790"/>
          </a:xfrm>
          <a:prstGeom prst="rect">
            <a:avLst/>
          </a:prstGeom>
          <a:noFill/>
        </p:spPr>
      </p:pic>
      <p:pic>
        <p:nvPicPr>
          <p:cNvPr id="6152" name="Picture 8" descr="Z:\2016\Т_У_Р_И_З_М\Календарь событий 2016\Фото\События\Жигулевское море\nikrut-02.jpg"/>
          <p:cNvPicPr>
            <a:picLocks noChangeAspect="1" noChangeArrowheads="1"/>
          </p:cNvPicPr>
          <p:nvPr/>
        </p:nvPicPr>
        <p:blipFill>
          <a:blip r:embed="rId9" cstate="print"/>
          <a:srcRect l="3704" r="7407"/>
          <a:stretch>
            <a:fillRect/>
          </a:stretch>
        </p:blipFill>
        <p:spPr bwMode="auto">
          <a:xfrm>
            <a:off x="4857752" y="5143512"/>
            <a:ext cx="1714512" cy="1418255"/>
          </a:xfrm>
          <a:prstGeom prst="rect">
            <a:avLst/>
          </a:prstGeom>
          <a:noFill/>
        </p:spPr>
      </p:pic>
      <p:pic>
        <p:nvPicPr>
          <p:cNvPr id="23" name="Picture 28" descr="Z:\2016\Т_У_Р_И_З_М\Календарь событий 2017\фото\события\Жиг.море1.jpg"/>
          <p:cNvPicPr>
            <a:picLocks noChangeAspect="1" noChangeArrowheads="1"/>
          </p:cNvPicPr>
          <p:nvPr/>
        </p:nvPicPr>
        <p:blipFill>
          <a:blip r:embed="rId10" cstate="print"/>
          <a:srcRect t="6359" b="17336"/>
          <a:stretch>
            <a:fillRect/>
          </a:stretch>
        </p:blipFill>
        <p:spPr bwMode="auto">
          <a:xfrm>
            <a:off x="6572264" y="4786322"/>
            <a:ext cx="2286016" cy="1785950"/>
          </a:xfrm>
          <a:prstGeom prst="rect">
            <a:avLst/>
          </a:prstGeom>
          <a:noFill/>
        </p:spPr>
      </p:pic>
      <p:pic>
        <p:nvPicPr>
          <p:cNvPr id="6155" name="Picture 11" descr="Z:\2016\Т_У_Р_И_З_М\Календарь событий 2016\Фото\События\Волга Квест\1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3000372"/>
            <a:ext cx="2453986" cy="1700189"/>
          </a:xfrm>
          <a:prstGeom prst="rect">
            <a:avLst/>
          </a:prstGeom>
          <a:noFill/>
        </p:spPr>
      </p:pic>
      <p:pic>
        <p:nvPicPr>
          <p:cNvPr id="6157" name="Picture 13" descr="Z:\2016\Т_У_Р_И_З_М\Календарь событий 2016\Фото\События\Волга Квест\_MG_90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4286248" y="3357562"/>
            <a:ext cx="2143140" cy="1371768"/>
          </a:xfrm>
          <a:prstGeom prst="rect">
            <a:avLst/>
          </a:prstGeom>
          <a:noFill/>
        </p:spPr>
      </p:pic>
      <p:pic>
        <p:nvPicPr>
          <p:cNvPr id="6158" name="Picture 14" descr="Z:\2016\Т_У_Р_И_З_М\Календарь событий 2017\фото\события\Волга квест 2.jpg"/>
          <p:cNvPicPr>
            <a:picLocks noChangeAspect="1" noChangeArrowheads="1"/>
          </p:cNvPicPr>
          <p:nvPr/>
        </p:nvPicPr>
        <p:blipFill>
          <a:blip r:embed="rId13" cstate="print"/>
          <a:srcRect t="7812" b="6640"/>
          <a:stretch>
            <a:fillRect/>
          </a:stretch>
        </p:blipFill>
        <p:spPr bwMode="auto">
          <a:xfrm>
            <a:off x="0" y="3357561"/>
            <a:ext cx="2379947" cy="1357323"/>
          </a:xfrm>
          <a:prstGeom prst="rect">
            <a:avLst/>
          </a:prstGeom>
          <a:noFill/>
        </p:spPr>
      </p:pic>
      <p:pic>
        <p:nvPicPr>
          <p:cNvPr id="6160" name="Picture 16" descr="http://tolyatti.bezformata.ru/content/image22237432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57422" y="3357562"/>
            <a:ext cx="1928826" cy="1357322"/>
          </a:xfrm>
          <a:prstGeom prst="rect">
            <a:avLst/>
          </a:prstGeom>
          <a:noFill/>
        </p:spPr>
      </p:pic>
      <p:sp>
        <p:nvSpPr>
          <p:cNvPr id="31" name="Блок-схема: сопоставление 30"/>
          <p:cNvSpPr/>
          <p:nvPr/>
        </p:nvSpPr>
        <p:spPr>
          <a:xfrm>
            <a:off x="1643042" y="1785926"/>
            <a:ext cx="428628" cy="1143008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сопоставление 32"/>
          <p:cNvSpPr/>
          <p:nvPr/>
        </p:nvSpPr>
        <p:spPr>
          <a:xfrm>
            <a:off x="6357950" y="1428736"/>
            <a:ext cx="428628" cy="1500198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Блок-схема: сопоставление 33"/>
          <p:cNvSpPr/>
          <p:nvPr/>
        </p:nvSpPr>
        <p:spPr>
          <a:xfrm>
            <a:off x="8643966" y="1428736"/>
            <a:ext cx="428628" cy="1500198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Блок-схема: сопоставление 34"/>
          <p:cNvSpPr/>
          <p:nvPr/>
        </p:nvSpPr>
        <p:spPr>
          <a:xfrm>
            <a:off x="8643966" y="3000372"/>
            <a:ext cx="428628" cy="1714512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Блок-схема: сопоставление 35"/>
          <p:cNvSpPr/>
          <p:nvPr/>
        </p:nvSpPr>
        <p:spPr>
          <a:xfrm>
            <a:off x="8643966" y="4786322"/>
            <a:ext cx="428628" cy="1785950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Блок-схема: сопоставление 36"/>
          <p:cNvSpPr/>
          <p:nvPr/>
        </p:nvSpPr>
        <p:spPr>
          <a:xfrm>
            <a:off x="2143108" y="3357562"/>
            <a:ext cx="428628" cy="1357322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Блок-схема: сопоставление 37"/>
          <p:cNvSpPr/>
          <p:nvPr/>
        </p:nvSpPr>
        <p:spPr>
          <a:xfrm>
            <a:off x="4071934" y="3357562"/>
            <a:ext cx="428628" cy="1357322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Блок-схема: сопоставление 38"/>
          <p:cNvSpPr/>
          <p:nvPr/>
        </p:nvSpPr>
        <p:spPr>
          <a:xfrm>
            <a:off x="6215074" y="3000372"/>
            <a:ext cx="428628" cy="1714512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Блок-схема: сопоставление 39"/>
          <p:cNvSpPr/>
          <p:nvPr/>
        </p:nvSpPr>
        <p:spPr>
          <a:xfrm>
            <a:off x="2428860" y="5143512"/>
            <a:ext cx="428628" cy="1428760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Блок-схема: сопоставление 40"/>
          <p:cNvSpPr/>
          <p:nvPr/>
        </p:nvSpPr>
        <p:spPr>
          <a:xfrm>
            <a:off x="4643438" y="5143512"/>
            <a:ext cx="428628" cy="1428760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Блок-схема: сопоставление 41"/>
          <p:cNvSpPr/>
          <p:nvPr/>
        </p:nvSpPr>
        <p:spPr>
          <a:xfrm>
            <a:off x="6357950" y="4786322"/>
            <a:ext cx="428628" cy="1785950"/>
          </a:xfrm>
          <a:prstGeom prst="flowChartCol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www.tltsport.ru/foto/2016/handball/Festival-gandbola-2016-iiy/big/160605009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43041" y="2214554"/>
            <a:ext cx="1571637" cy="1071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4" descr="http://ahtubinskpilot.ru/wp-content/uploads/2013/06/%D0%A4%D0%B5%D1%81%D1%82%D0%B8%D0%B2%D0%B0%D0%BB%D1%8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857364"/>
            <a:ext cx="2286016" cy="1428760"/>
          </a:xfrm>
          <a:prstGeom prst="rect">
            <a:avLst/>
          </a:prstGeom>
          <a:noFill/>
        </p:spPr>
      </p:pic>
      <p:pic>
        <p:nvPicPr>
          <p:cNvPr id="22530" name="Picture 2" descr="Z:\2016\Т_У_Р_И_З_М\Календарь событий 2016\Фото\События\Фестиваль гандбола\IMG_76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857364"/>
            <a:ext cx="2000200" cy="1428760"/>
          </a:xfrm>
          <a:prstGeom prst="rect">
            <a:avLst/>
          </a:prstGeom>
          <a:noFill/>
        </p:spPr>
      </p:pic>
      <p:pic>
        <p:nvPicPr>
          <p:cNvPr id="28" name="Picture 12" descr="http://st.vkonline.ru/image/b5064399-3b79-43a7-9ca6-0148b6a9a4b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1857364"/>
            <a:ext cx="1643042" cy="1428760"/>
          </a:xfrm>
          <a:prstGeom prst="rect">
            <a:avLst/>
          </a:prstGeom>
          <a:noFill/>
        </p:spPr>
      </p:pic>
      <p:pic>
        <p:nvPicPr>
          <p:cNvPr id="30" name="Picture 4" descr="http://www.tltolimp.ru/images/fotogalery/2015-16/Festivalmggandbola%28denmg2%29/big/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214554"/>
            <a:ext cx="1643042" cy="1071569"/>
          </a:xfrm>
          <a:prstGeom prst="rect">
            <a:avLst/>
          </a:prstGeom>
          <a:noFill/>
        </p:spPr>
      </p:pic>
      <p:sp>
        <p:nvSpPr>
          <p:cNvPr id="39" name="Блок-схема: сопоставление 38"/>
          <p:cNvSpPr/>
          <p:nvPr/>
        </p:nvSpPr>
        <p:spPr>
          <a:xfrm>
            <a:off x="3000364" y="1857364"/>
            <a:ext cx="428628" cy="1428760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2" y="0"/>
            <a:ext cx="7772400" cy="147002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Segoe UI" pitchFamily="34" charset="0"/>
              </a:rPr>
              <a:t>Событийные мероприятия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0" y="3845486"/>
            <a:ext cx="9144001" cy="1726654"/>
            <a:chOff x="0" y="3012104"/>
            <a:chExt cx="9144001" cy="1726654"/>
          </a:xfrm>
        </p:grpSpPr>
        <p:sp>
          <p:nvSpPr>
            <p:cNvPr id="12" name="TextBox 11"/>
            <p:cNvSpPr txBox="1"/>
            <p:nvPr/>
          </p:nvSpPr>
          <p:spPr>
            <a:xfrm>
              <a:off x="0" y="3012104"/>
              <a:ext cx="6072198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Segoe UI" pitchFamily="34" charset="0"/>
                  <a:cs typeface="Segoe UI" pitchFamily="34" charset="0"/>
                </a:rPr>
                <a:t>Фестиваль музыки и искусств «Тремоло»</a:t>
              </a:r>
              <a:endParaRPr lang="ru-RU" dirty="0">
                <a:latin typeface="Segoe UI" pitchFamily="34" charset="0"/>
                <a:cs typeface="Segoe UI" pitchFamily="34" charset="0"/>
              </a:endParaRPr>
            </a:p>
          </p:txBody>
        </p:sp>
        <p:pic>
          <p:nvPicPr>
            <p:cNvPr id="22531" name="Picture 3" descr="Z:\2016\Т_У_Р_И_З_М\Календарь событий 2016\Фото\События\Классика над Вогой\КнВ (автор Сергей Колосов) (22)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357562"/>
              <a:ext cx="2035983" cy="1357322"/>
            </a:xfrm>
            <a:prstGeom prst="rect">
              <a:avLst/>
            </a:prstGeom>
            <a:noFill/>
          </p:spPr>
        </p:pic>
        <p:pic>
          <p:nvPicPr>
            <p:cNvPr id="22532" name="Picture 4" descr="Z:\2016\Т_У_Р_И_З_М\Календарь событий 2016\Фото\События\Классика над Вогой\fest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72198" y="3024246"/>
              <a:ext cx="3071803" cy="1690638"/>
            </a:xfrm>
            <a:prstGeom prst="rect">
              <a:avLst/>
            </a:prstGeom>
            <a:noFill/>
          </p:spPr>
        </p:pic>
        <p:pic>
          <p:nvPicPr>
            <p:cNvPr id="22533" name="Picture 5" descr="Z:\2016\Т_У_Р_И_З_М\Календарь событий 2016\Фото\События\Классика над Вогой\Классика над Волгой (8)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00232" y="3357561"/>
              <a:ext cx="2071702" cy="1381197"/>
            </a:xfrm>
            <a:prstGeom prst="rect">
              <a:avLst/>
            </a:prstGeom>
            <a:noFill/>
          </p:spPr>
        </p:pic>
        <p:pic>
          <p:nvPicPr>
            <p:cNvPr id="22534" name="Picture 6" descr="Z:\2016\Т_У_Р_И_З_М\Календарь событий 2016\Фото\События\Классика над Вогой\Классика над Волгой (9)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71934" y="3357562"/>
              <a:ext cx="2035891" cy="1357322"/>
            </a:xfrm>
            <a:prstGeom prst="rect">
              <a:avLst/>
            </a:prstGeom>
            <a:noFill/>
          </p:spPr>
        </p:pic>
      </p:grpSp>
      <p:sp>
        <p:nvSpPr>
          <p:cNvPr id="37" name="Блок-схема: сопоставление 36"/>
          <p:cNvSpPr/>
          <p:nvPr/>
        </p:nvSpPr>
        <p:spPr>
          <a:xfrm>
            <a:off x="5286380" y="1857364"/>
            <a:ext cx="428628" cy="1428760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Блок-схема: сопоставление 37"/>
          <p:cNvSpPr/>
          <p:nvPr/>
        </p:nvSpPr>
        <p:spPr>
          <a:xfrm>
            <a:off x="7286644" y="1857364"/>
            <a:ext cx="428628" cy="1428760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Блок-схема: сопоставление 39"/>
          <p:cNvSpPr/>
          <p:nvPr/>
        </p:nvSpPr>
        <p:spPr>
          <a:xfrm>
            <a:off x="1428728" y="1857364"/>
            <a:ext cx="428628" cy="1428760"/>
          </a:xfrm>
          <a:prstGeom prst="flowChartCol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57364"/>
            <a:ext cx="3230564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Segoe UI" pitchFamily="34" charset="0"/>
                <a:cs typeface="Segoe UI" pitchFamily="34" charset="0"/>
              </a:rPr>
              <a:t>Детский фестиваль гандбола</a:t>
            </a:r>
            <a:endParaRPr lang="ru-RU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" name="Блок-схема: сопоставление 40"/>
          <p:cNvSpPr/>
          <p:nvPr/>
        </p:nvSpPr>
        <p:spPr>
          <a:xfrm>
            <a:off x="5857884" y="3857628"/>
            <a:ext cx="428628" cy="1717262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Блок-схема: сопоставление 41"/>
          <p:cNvSpPr/>
          <p:nvPr/>
        </p:nvSpPr>
        <p:spPr>
          <a:xfrm>
            <a:off x="3857620" y="4143380"/>
            <a:ext cx="428628" cy="1428760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Блок-схема: сопоставление 42"/>
          <p:cNvSpPr/>
          <p:nvPr/>
        </p:nvSpPr>
        <p:spPr>
          <a:xfrm>
            <a:off x="1785918" y="4143380"/>
            <a:ext cx="428628" cy="1428760"/>
          </a:xfrm>
          <a:prstGeom prst="flowChartCol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1571604" y="0"/>
            <a:ext cx="7058018" cy="147002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Segoe UI" pitchFamily="34" charset="0"/>
              </a:rPr>
              <a:t>Гастрономический фестиваль «РЫБА МОЯ»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3558" name="Picture 6" descr="&amp;Fcy;&amp;ocy;&amp;tcy;&amp;ocy; &amp;Fcy;&amp;iecy;&amp;scy;&amp;tcy;&amp;icy;&amp;vcy;&amp;acy;&amp;lcy;&amp;softcy; «&amp;Rcy;&amp;ycy;&amp;bcy;&amp;acy; &amp;mcy;&amp;ocy;&amp;yacy;»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85"/>
            <a:ext cx="9144000" cy="3419475"/>
          </a:xfrm>
          <a:prstGeom prst="rect">
            <a:avLst/>
          </a:prstGeom>
          <a:noFill/>
        </p:spPr>
      </p:pic>
      <p:pic>
        <p:nvPicPr>
          <p:cNvPr id="23554" name="Picture 2" descr="Z:\2016\Т_У_Р_И_З_М\РЫБА МОЯ\флажки.jpg"/>
          <p:cNvPicPr>
            <a:picLocks noChangeAspect="1" noChangeArrowheads="1"/>
          </p:cNvPicPr>
          <p:nvPr/>
        </p:nvPicPr>
        <p:blipFill>
          <a:blip r:embed="rId4" cstate="print"/>
          <a:srcRect l="36738" t="21467" r="36476" b="32337"/>
          <a:stretch>
            <a:fillRect/>
          </a:stretch>
        </p:blipFill>
        <p:spPr bwMode="auto">
          <a:xfrm>
            <a:off x="214282" y="2428868"/>
            <a:ext cx="3461552" cy="2286016"/>
          </a:xfrm>
          <a:prstGeom prst="ellipse">
            <a:avLst/>
          </a:prstGeom>
          <a:noFill/>
        </p:spPr>
      </p:pic>
      <p:pic>
        <p:nvPicPr>
          <p:cNvPr id="1026" name="Picture 2" descr="D:\Туризм\Рыба моя\Для печати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86401"/>
            <a:ext cx="2285952" cy="1428760"/>
          </a:xfrm>
          <a:prstGeom prst="rect">
            <a:avLst/>
          </a:prstGeom>
          <a:noFill/>
        </p:spPr>
      </p:pic>
      <p:pic>
        <p:nvPicPr>
          <p:cNvPr id="1027" name="Picture 3" descr="D:\Туризм\Рыба моя\Для печати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60" y="5186401"/>
            <a:ext cx="2143140" cy="1430546"/>
          </a:xfrm>
          <a:prstGeom prst="rect">
            <a:avLst/>
          </a:prstGeom>
          <a:noFill/>
        </p:spPr>
      </p:pic>
      <p:pic>
        <p:nvPicPr>
          <p:cNvPr id="1028" name="Picture 4" descr="D:\Туризм\Рыба моя\Для печати\DSC_41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1480" y="5186401"/>
            <a:ext cx="2183234" cy="1457309"/>
          </a:xfrm>
          <a:prstGeom prst="rect">
            <a:avLst/>
          </a:prstGeom>
          <a:noFill/>
        </p:spPr>
      </p:pic>
      <p:pic>
        <p:nvPicPr>
          <p:cNvPr id="1029" name="Picture 5" descr="D:\Туризм\Рыба моя\Для печати\13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02099" y="5186401"/>
            <a:ext cx="2183234" cy="14573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nnwelcome.ru/upload/resize_cache/iblock/275/930_400_1/275d74e1afd1b82eeefd3921e05ea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14488"/>
            <a:ext cx="2214578" cy="1258283"/>
          </a:xfrm>
          <a:prstGeom prst="rect">
            <a:avLst/>
          </a:prstGeom>
          <a:noFill/>
        </p:spPr>
      </p:pic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1571604" y="0"/>
            <a:ext cx="7058018" cy="1470026"/>
          </a:xfrm>
        </p:spPr>
        <p:txBody>
          <a:bodyPr/>
          <a:lstStyle/>
          <a:p>
            <a:r>
              <a:rPr lang="ru-RU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Segoe UI" pitchFamily="34" charset="0"/>
              </a:rPr>
              <a:t>Конгрессный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Segoe UI" pitchFamily="34" charset="0"/>
              </a:rPr>
              <a:t> туризм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6626" name="Picture 2" descr="Z:\11. с_е_к_т_о_р  Т У Р И З М А\Маршрутгодафото\выбрано\IMG_3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290" y="1643050"/>
            <a:ext cx="3214710" cy="2143140"/>
          </a:xfrm>
          <a:prstGeom prst="rect">
            <a:avLst/>
          </a:prstGeom>
          <a:noFill/>
        </p:spPr>
      </p:pic>
      <p:pic>
        <p:nvPicPr>
          <p:cNvPr id="26627" name="Picture 3" descr="Z:\11. с_е_к_т_о_р  Т У Р И З М А\Маршрутгодафото\выбрано\IMG_31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6800" y="3571876"/>
            <a:ext cx="4327200" cy="1453848"/>
          </a:xfrm>
          <a:prstGeom prst="rect">
            <a:avLst/>
          </a:prstGeom>
          <a:noFill/>
        </p:spPr>
      </p:pic>
      <p:pic>
        <p:nvPicPr>
          <p:cNvPr id="6146" name="Picture 2" descr="http://www.yarregion.ru/depts/Tourism/tmpPages/Premiya-R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643050"/>
            <a:ext cx="2232853" cy="1500198"/>
          </a:xfrm>
          <a:prstGeom prst="rect">
            <a:avLst/>
          </a:prstGeom>
          <a:noFill/>
        </p:spPr>
      </p:pic>
      <p:pic>
        <p:nvPicPr>
          <p:cNvPr id="6150" name="Picture 6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214686"/>
            <a:ext cx="3429024" cy="1308975"/>
          </a:xfrm>
          <a:prstGeom prst="rect">
            <a:avLst/>
          </a:prstGeom>
          <a:noFill/>
        </p:spPr>
      </p:pic>
      <p:pic>
        <p:nvPicPr>
          <p:cNvPr id="6151" name="Picture 7" descr="Z:\2016\Т_У_Р_И_З_М\ТревелЭкспо 2016 и Россия событийная\ФОТО\13015489_835293483283505_28887494242994469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72074"/>
            <a:ext cx="2321703" cy="1547802"/>
          </a:xfrm>
          <a:prstGeom prst="rect">
            <a:avLst/>
          </a:prstGeom>
          <a:noFill/>
        </p:spPr>
      </p:pic>
      <p:pic>
        <p:nvPicPr>
          <p:cNvPr id="6152" name="Picture 8" descr="Z:\2016\Т_У_Р_И_З_М\ТревелЭкспо 2016 и Россия событийная\ФОТО\13012630_833423710137149_238396284116711527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1" y="5072074"/>
            <a:ext cx="2321735" cy="1547823"/>
          </a:xfrm>
          <a:prstGeom prst="rect">
            <a:avLst/>
          </a:prstGeom>
          <a:noFill/>
        </p:spPr>
      </p:pic>
      <p:pic>
        <p:nvPicPr>
          <p:cNvPr id="6153" name="Picture 9" descr="Z:\2016\Т_У_Р_И_З_М\МАРШРУТ года\фото\фото 03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54" y="5072095"/>
            <a:ext cx="2214546" cy="1571615"/>
          </a:xfrm>
          <a:prstGeom prst="rect">
            <a:avLst/>
          </a:prstGeom>
          <a:noFill/>
        </p:spPr>
      </p:pic>
      <p:pic>
        <p:nvPicPr>
          <p:cNvPr id="6154" name="Picture 10" descr="Z:\2016\Т_У_Р_И_З_М\МАРШРУТ года\фото\фото 06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5072074"/>
            <a:ext cx="2165832" cy="15716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3"/>
          <p:cNvSpPr/>
          <p:nvPr/>
        </p:nvSpPr>
        <p:spPr>
          <a:xfrm>
            <a:off x="857222" y="285731"/>
            <a:ext cx="8286777" cy="1000134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ctrTitle"/>
          </p:nvPr>
        </p:nvSpPr>
        <p:spPr>
          <a:xfrm>
            <a:off x="857222" y="0"/>
            <a:ext cx="7772400" cy="147002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Календарь событий 2017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Прямоугольник 19"/>
          <p:cNvSpPr/>
          <p:nvPr/>
        </p:nvSpPr>
        <p:spPr>
          <a:xfrm>
            <a:off x="0" y="6643710"/>
            <a:ext cx="9144000" cy="214289"/>
          </a:xfrm>
          <a:prstGeom prst="rect">
            <a:avLst/>
          </a:prstGeom>
          <a:solidFill>
            <a:srgbClr val="DCDFE3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AutoShape 4" descr="https://habrastorage.org/files/1f3/cc4/dd7/1f3cc4dd74f94fdea9239c08af5d62c6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AutoShape 8" descr="https://geographyofrussia.com/wp-content/uploads/2011/11/636px-BlankMap-Eurasia.svg_.png"/>
          <p:cNvSpPr/>
          <p:nvPr/>
        </p:nvSpPr>
        <p:spPr>
          <a:xfrm>
            <a:off x="155576" y="-144466"/>
            <a:ext cx="304796" cy="304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98"/>
          <p:cNvSpPr/>
          <p:nvPr/>
        </p:nvSpPr>
        <p:spPr>
          <a:xfrm rot="19343720">
            <a:off x="750111" y="-194790"/>
            <a:ext cx="857259" cy="6429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96"/>
          <p:cNvSpPr/>
          <p:nvPr/>
        </p:nvSpPr>
        <p:spPr>
          <a:xfrm rot="18248247">
            <a:off x="242570" y="61270"/>
            <a:ext cx="1456995" cy="8408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4286249" y="5357826"/>
            <a:ext cx="184727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1428736"/>
            <a:ext cx="8715436" cy="5205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11-18 февраля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Международная гонка на собачьих упряжках «Волга Квест-2017»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20-26 февраля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Чемпионат мира по зимним видам парусного спорта «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WISSA-2017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26-28 февраля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Второй Всероссийский туристический форум «Россия Событийная»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3 июня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II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Гастрономический фестиваль «Рыба моя»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4 июня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Международный детский фестиваль гандбола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25-29 июня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X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Международный фестиваль музыки и искусств «Тремоло»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 </a:t>
            </a:r>
            <a:endParaRPr lang="ru-RU" sz="1700" dirty="0" smtClean="0"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26 июня – 2 июля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XIX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 Международный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фестиваль «Барабаны Мира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11-16 июля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-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Международный фестиваль здорового отдыха и русской культуры «Трезвая Россия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3 сентября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- Фестиваль военной истории «</a:t>
            </a:r>
            <a:r>
              <a:rPr lang="ru-RU" sz="1700" dirty="0" err="1" smtClean="0">
                <a:latin typeface="Segoe UI" pitchFamily="34" charset="0"/>
                <a:cs typeface="Segoe UI" pitchFamily="34" charset="0"/>
              </a:rPr>
              <a:t>Россiя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 ХХ век»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21-24 сентября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Тольяттинский автосалон «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MOTOREXPO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75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cs typeface="Segoe UI" pitchFamily="34" charset="0"/>
              </a:rPr>
              <a:t>14-15 октября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– Фестиваль «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TOGLIATTI DRYLAND FEST 2017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9"/>
          <p:cNvSpPr/>
          <p:nvPr/>
        </p:nvSpPr>
        <p:spPr>
          <a:xfrm rot="6695424">
            <a:off x="340394" y="483251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Прямоугольный треугольник 10"/>
          <p:cNvSpPr/>
          <p:nvPr/>
        </p:nvSpPr>
        <p:spPr>
          <a:xfrm rot="20368340">
            <a:off x="386123" y="4221117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Блок-схема: процесс 8"/>
          <p:cNvSpPr/>
          <p:nvPr/>
        </p:nvSpPr>
        <p:spPr>
          <a:xfrm>
            <a:off x="0" y="2500307"/>
            <a:ext cx="9144000" cy="1928826"/>
          </a:xfrm>
          <a:custGeom>
            <a:avLst/>
            <a:gdLst>
              <a:gd name="f0" fmla="val w"/>
              <a:gd name="f1" fmla="val h"/>
              <a:gd name="f2" fmla="val 0"/>
              <a:gd name="f3" fmla="val 1"/>
              <a:gd name="f4" fmla="*/ f0 1 1"/>
              <a:gd name="f5" fmla="*/ f1 1 1"/>
              <a:gd name="f6" fmla="val f2"/>
              <a:gd name="f7" fmla="val f3"/>
              <a:gd name="f8" fmla="+- f7 0 f6"/>
              <a:gd name="f9" fmla="val f8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1" h="1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EFF1F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Прямоугольный треугольник 6"/>
          <p:cNvSpPr/>
          <p:nvPr/>
        </p:nvSpPr>
        <p:spPr>
          <a:xfrm rot="6122489">
            <a:off x="393146" y="-128484"/>
            <a:ext cx="878454" cy="14302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500030" y="2857500"/>
            <a:ext cx="8229600" cy="1143000"/>
          </a:xfrm>
        </p:spPr>
        <p:txBody>
          <a:bodyPr/>
          <a:lstStyle/>
          <a:p>
            <a:pPr lvl="0"/>
            <a:r>
              <a:rPr lang="ru-RU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/>
              </a:rPr>
              <a:t>Спасибо за внимание!</a:t>
            </a:r>
          </a:p>
        </p:txBody>
      </p:sp>
      <p:sp>
        <p:nvSpPr>
          <p:cNvPr id="7" name="Прямоугольный треугольник 5"/>
          <p:cNvSpPr/>
          <p:nvPr/>
        </p:nvSpPr>
        <p:spPr>
          <a:xfrm rot="5400013">
            <a:off x="107158" y="-107150"/>
            <a:ext cx="928673" cy="114297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F9E181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Прямоугольный треугольник 4"/>
          <p:cNvSpPr/>
          <p:nvPr/>
        </p:nvSpPr>
        <p:spPr>
          <a:xfrm rot="5400013">
            <a:off x="0" y="0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Прямоугольный треугольник 7"/>
          <p:cNvSpPr/>
          <p:nvPr/>
        </p:nvSpPr>
        <p:spPr>
          <a:xfrm>
            <a:off x="-27" y="4572009"/>
            <a:ext cx="2286018" cy="228601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Прямоугольный треугольник 11"/>
          <p:cNvSpPr/>
          <p:nvPr/>
        </p:nvSpPr>
        <p:spPr>
          <a:xfrm>
            <a:off x="0" y="3500442"/>
            <a:ext cx="642905" cy="9286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Прямоугольный треугольник 12"/>
          <p:cNvSpPr/>
          <p:nvPr/>
        </p:nvSpPr>
        <p:spPr>
          <a:xfrm rot="10799991">
            <a:off x="8501094" y="2500307"/>
            <a:ext cx="642905" cy="9286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360"/>
              <a:gd name="f8" fmla="+- 0 0 -180"/>
              <a:gd name="f9" fmla="+- 0 0 -90"/>
              <a:gd name="f10" fmla="abs f3"/>
              <a:gd name="f11" fmla="abs f4"/>
              <a:gd name="f12" fmla="abs f5"/>
              <a:gd name="f13" fmla="val f6"/>
              <a:gd name="f14" fmla="*/ f7 f0 1"/>
              <a:gd name="f15" fmla="*/ f8 f0 1"/>
              <a:gd name="f16" fmla="*/ f9 f0 1"/>
              <a:gd name="f17" fmla="?: f10 f3 1"/>
              <a:gd name="f18" fmla="?: f11 f4 1"/>
              <a:gd name="f19" fmla="?: f12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13 f30 1"/>
              <a:gd name="f36" fmla="+- f34 0 f13"/>
              <a:gd name="f37" fmla="+- f33 0 f13"/>
              <a:gd name="f38" fmla="*/ f34 f30 1"/>
              <a:gd name="f39" fmla="*/ f33 f30 1"/>
              <a:gd name="f40" fmla="*/ f36 1 2"/>
              <a:gd name="f41" fmla="*/ f37 1 2"/>
              <a:gd name="f42" fmla="*/ f37 1 12"/>
              <a:gd name="f43" fmla="*/ f36 7 1"/>
              <a:gd name="f44" fmla="*/ f37 7 1"/>
              <a:gd name="f45" fmla="*/ f36 11 1"/>
              <a:gd name="f46" fmla="+- f13 f40 0"/>
              <a:gd name="f47" fmla="+- f13 f41 0"/>
              <a:gd name="f48" fmla="*/ f43 1 12"/>
              <a:gd name="f49" fmla="*/ f44 1 12"/>
              <a:gd name="f50" fmla="*/ f45 1 12"/>
              <a:gd name="f51" fmla="*/ f42 f30 1"/>
              <a:gd name="f52" fmla="*/ f48 f30 1"/>
              <a:gd name="f53" fmla="*/ f49 f30 1"/>
              <a:gd name="f54" fmla="*/ f50 f30 1"/>
              <a:gd name="f55" fmla="*/ f47 f30 1"/>
              <a:gd name="f56" fmla="*/ f46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5" y="f35"/>
              </a:cxn>
              <a:cxn ang="f28">
                <a:pos x="f35" y="f38"/>
              </a:cxn>
              <a:cxn ang="f28">
                <a:pos x="f39" y="f38"/>
              </a:cxn>
              <a:cxn ang="f29">
                <a:pos x="f55" y="f56"/>
              </a:cxn>
            </a:cxnLst>
            <a:rect l="f51" t="f52" r="f53" b="f54"/>
            <a:pathLst>
              <a:path>
                <a:moveTo>
                  <a:pt x="f35" y="f38"/>
                </a:moveTo>
                <a:lnTo>
                  <a:pt x="f35" y="f35"/>
                </a:lnTo>
                <a:lnTo>
                  <a:pt x="f39" y="f3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204</Words>
  <Application>Microsoft Office PowerPoint</Application>
  <PresentationFormat>Экран (4:3)</PresentationFormat>
  <Paragraphs>33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Вклад событийных мероприятий в формирование положительного имиджа городского округа Тольятти</vt:lpstr>
      <vt:lpstr>Тольятти туристический</vt:lpstr>
      <vt:lpstr>Событийные мероприятия</vt:lpstr>
      <vt:lpstr>Событийные мероприятия</vt:lpstr>
      <vt:lpstr>Гастрономический фестиваль «РЫБА МОЯ»</vt:lpstr>
      <vt:lpstr>Конгрессный туризм</vt:lpstr>
      <vt:lpstr>Календарь событий 2017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poruchikov.aa</dc:creator>
  <cp:lastModifiedBy>poruchikov.aa</cp:lastModifiedBy>
  <cp:revision>92</cp:revision>
  <dcterms:created xsi:type="dcterms:W3CDTF">2016-08-04T09:21:33Z</dcterms:created>
  <dcterms:modified xsi:type="dcterms:W3CDTF">2017-02-02T11:58:05Z</dcterms:modified>
</cp:coreProperties>
</file>