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4" r:id="rId2"/>
    <p:sldId id="259" r:id="rId3"/>
    <p:sldId id="260" r:id="rId4"/>
    <p:sldId id="261" r:id="rId5"/>
    <p:sldId id="262" r:id="rId6"/>
    <p:sldId id="264" r:id="rId7"/>
    <p:sldId id="263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1800" autoAdjust="0"/>
    <p:restoredTop sz="94681" autoAdjust="0"/>
  </p:normalViewPr>
  <p:slideViewPr>
    <p:cSldViewPr>
      <p:cViewPr varScale="1">
        <p:scale>
          <a:sx n="111" d="100"/>
          <a:sy n="111" d="100"/>
        </p:scale>
        <p:origin x="-234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AF1C6-10AD-4E7A-B477-8DCF9E83CD78}" type="datetimeFigureOut">
              <a:rPr lang="ru-RU"/>
              <a:t>28.08.2017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E7DE6-FB2B-45AC-AC64-C4F83DCFE36B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66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E7DE6-FB2B-45AC-AC64-C4F83DCFE36B}" type="slidenum">
              <a:rPr lang="ru-RU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128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601C-E7AA-4F51-ABF1-35B4F82BB0C4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289F-949F-432B-991B-E35CB6831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301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601C-E7AA-4F51-ABF1-35B4F82BB0C4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289F-949F-432B-991B-E35CB6831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891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601C-E7AA-4F51-ABF1-35B4F82BB0C4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289F-949F-432B-991B-E35CB6831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51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601C-E7AA-4F51-ABF1-35B4F82BB0C4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289F-949F-432B-991B-E35CB6831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71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601C-E7AA-4F51-ABF1-35B4F82BB0C4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289F-949F-432B-991B-E35CB6831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420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601C-E7AA-4F51-ABF1-35B4F82BB0C4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289F-949F-432B-991B-E35CB6831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17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601C-E7AA-4F51-ABF1-35B4F82BB0C4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289F-949F-432B-991B-E35CB6831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827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601C-E7AA-4F51-ABF1-35B4F82BB0C4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289F-949F-432B-991B-E35CB6831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3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601C-E7AA-4F51-ABF1-35B4F82BB0C4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289F-949F-432B-991B-E35CB6831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646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601C-E7AA-4F51-ABF1-35B4F82BB0C4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289F-949F-432B-991B-E35CB6831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83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601C-E7AA-4F51-ABF1-35B4F82BB0C4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289F-949F-432B-991B-E35CB6831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069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8601C-E7AA-4F51-ABF1-35B4F82BB0C4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7289F-949F-432B-991B-E35CB6831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94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к1\Desktop\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749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ЕТРО\Desktop\ПРЕЗЕНТАЦИЯ (Руфина)\ПРЕЗЕНТАЦИЯ (Руфина)\материалы\элементы\1 ВЫСТАВОЧНЫЙ ЗА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7725"/>
            <a:ext cx="9147176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ЕТРО\Desktop\ПРЕЗЕНТАЦИЯ (Руфина)\ПРЕЗЕНТАЦИЯ (Руфина)\материалы\элементы\бел прозрачная плаш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848801"/>
            <a:ext cx="4572000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2820339038"/>
              </p:ext>
            </p:extLst>
          </p:nvPr>
        </p:nvSpPr>
        <p:spPr>
          <a:xfrm>
            <a:off x="107504" y="980727"/>
            <a:ext cx="4608512" cy="483045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1200" dirty="0">
                <a:solidFill>
                  <a:srgbClr val="0066AC"/>
                </a:solidFill>
                <a:latin typeface="PT Sans" panose="020B0503020203020204" pitchFamily="34" charset="-52"/>
              </a:rPr>
              <a:t>Наименование объекта:</a:t>
            </a:r>
          </a:p>
          <a:p>
            <a:pPr marL="0" indent="0">
              <a:buNone/>
            </a:pPr>
            <a:r>
              <a:rPr lang="ru-RU" sz="1200" dirty="0">
                <a:latin typeface="PT Sans" panose="020B0503020203020204" pitchFamily="34" charset="-52"/>
              </a:rPr>
              <a:t>строительство объекта «Выставочный зал</a:t>
            </a:r>
          </a:p>
          <a:p>
            <a:pPr marL="0" indent="0">
              <a:buNone/>
            </a:pPr>
            <a:r>
              <a:rPr lang="ru-RU" sz="1200" dirty="0">
                <a:latin typeface="PT Sans" panose="020B0503020203020204" pitchFamily="34" charset="-52"/>
              </a:rPr>
              <a:t>со сквером, игровыми площадками,</a:t>
            </a:r>
          </a:p>
          <a:p>
            <a:pPr marL="0" indent="0">
              <a:buNone/>
            </a:pPr>
            <a:r>
              <a:rPr lang="ru-RU" sz="1200" dirty="0">
                <a:latin typeface="PT Sans" panose="020B0503020203020204" pitchFamily="34" charset="-52"/>
              </a:rPr>
              <a:t>фонтаном в честь 50-летия ОАО  «АВТОВАЗ»</a:t>
            </a:r>
          </a:p>
          <a:p>
            <a:pPr marL="0" indent="0">
              <a:buNone/>
            </a:pPr>
            <a:r>
              <a:rPr lang="ru-RU" sz="1200" dirty="0">
                <a:latin typeface="PT Sans" panose="020B0503020203020204" pitchFamily="34" charset="-52"/>
              </a:rPr>
              <a:t>и выпуска первого легкового </a:t>
            </a:r>
            <a:r>
              <a:rPr lang="ru-RU" sz="1200" dirty="0" smtClean="0">
                <a:latin typeface="PT Sans" panose="020B0503020203020204" pitchFamily="34" charset="-52"/>
              </a:rPr>
              <a:t>автомобиля»</a:t>
            </a:r>
          </a:p>
          <a:p>
            <a:pPr marL="0" indent="0">
              <a:buNone/>
            </a:pPr>
            <a:endParaRPr lang="ru-RU" sz="1200" dirty="0">
              <a:solidFill>
                <a:srgbClr val="0066AC"/>
              </a:solidFill>
              <a:latin typeface="PT Sans" panose="020B0503020203020204" pitchFamily="34" charset="-52"/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rgbClr val="0066AC"/>
                </a:solidFill>
                <a:latin typeface="PT Sans" panose="020B0503020203020204" pitchFamily="34" charset="-52"/>
              </a:rPr>
              <a:t>Срок </a:t>
            </a:r>
            <a:r>
              <a:rPr lang="ru-RU" sz="1200" dirty="0">
                <a:solidFill>
                  <a:srgbClr val="0066AC"/>
                </a:solidFill>
                <a:latin typeface="PT Sans" panose="020B0503020203020204" pitchFamily="34" charset="-52"/>
              </a:rPr>
              <a:t>реализации</a:t>
            </a:r>
            <a:r>
              <a:rPr lang="ru-RU" sz="1200" dirty="0" smtClean="0">
                <a:solidFill>
                  <a:srgbClr val="0066AC"/>
                </a:solidFill>
                <a:latin typeface="PT Sans" panose="020B0503020203020204" pitchFamily="34" charset="-52"/>
              </a:rPr>
              <a:t>: </a:t>
            </a:r>
            <a:r>
              <a:rPr lang="ru-RU" sz="1200" dirty="0" smtClean="0">
                <a:latin typeface="PT Sans" panose="020B0503020203020204" pitchFamily="34" charset="-52"/>
              </a:rPr>
              <a:t>2017-2019</a:t>
            </a:r>
          </a:p>
          <a:p>
            <a:pPr marL="0" indent="0">
              <a:buNone/>
            </a:pPr>
            <a:endParaRPr lang="ru-RU" sz="1200" dirty="0">
              <a:latin typeface="PT Sans" panose="020B0503020203020204" pitchFamily="34" charset="-52"/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rgbClr val="0066AC"/>
                </a:solidFill>
                <a:latin typeface="PT Sans" panose="020B0503020203020204" pitchFamily="34" charset="-52"/>
              </a:rPr>
              <a:t>Заключение </a:t>
            </a:r>
            <a:r>
              <a:rPr lang="ru-RU" sz="1200" dirty="0" err="1">
                <a:solidFill>
                  <a:srgbClr val="0066AC"/>
                </a:solidFill>
                <a:latin typeface="PT Sans" panose="020B0503020203020204" pitchFamily="34" charset="-52"/>
              </a:rPr>
              <a:t>госэкспертизы</a:t>
            </a:r>
            <a:r>
              <a:rPr lang="ru-RU" sz="1200" dirty="0">
                <a:solidFill>
                  <a:srgbClr val="0066AC"/>
                </a:solidFill>
                <a:latin typeface="PT Sans" panose="020B0503020203020204" pitchFamily="34" charset="-52"/>
              </a:rPr>
              <a:t>: </a:t>
            </a:r>
            <a:r>
              <a:rPr lang="ru-RU" sz="1200" dirty="0">
                <a:latin typeface="PT Sans" panose="020B0503020203020204" pitchFamily="34" charset="-52"/>
              </a:rPr>
              <a:t>Положительное заключение </a:t>
            </a:r>
            <a:r>
              <a:rPr lang="ru-RU" sz="1200" dirty="0" err="1">
                <a:latin typeface="PT Sans" panose="020B0503020203020204" pitchFamily="34" charset="-52"/>
              </a:rPr>
              <a:t>госэкспертизы</a:t>
            </a:r>
            <a:r>
              <a:rPr lang="ru-RU" sz="1200" dirty="0">
                <a:latin typeface="PT Sans" panose="020B0503020203020204" pitchFamily="34" charset="-52"/>
              </a:rPr>
              <a:t> результатов инженерных изысканий от 18.11.2015 №63-1-1-0343-15; Положительное заключение </a:t>
            </a:r>
            <a:r>
              <a:rPr lang="ru-RU" sz="1200" dirty="0" err="1">
                <a:latin typeface="PT Sans" panose="020B0503020203020204" pitchFamily="34" charset="-52"/>
              </a:rPr>
              <a:t>госэкспертизы</a:t>
            </a:r>
            <a:r>
              <a:rPr lang="ru-RU" sz="1200" dirty="0">
                <a:latin typeface="PT Sans" panose="020B0503020203020204" pitchFamily="34" charset="-52"/>
              </a:rPr>
              <a:t> проектной документации от 22.01.2016 № 63-1-1-2-0006-16 Положительное заключение </a:t>
            </a:r>
            <a:r>
              <a:rPr lang="ru-RU" sz="1200" dirty="0" err="1">
                <a:latin typeface="PT Sans" panose="020B0503020203020204" pitchFamily="34" charset="-52"/>
              </a:rPr>
              <a:t>госэкспертизы</a:t>
            </a:r>
            <a:r>
              <a:rPr lang="ru-RU" sz="1200" dirty="0">
                <a:latin typeface="PT Sans" panose="020B0503020203020204" pitchFamily="34" charset="-52"/>
              </a:rPr>
              <a:t> от 21.03.2016 № 63-1-5251-16</a:t>
            </a:r>
          </a:p>
          <a:p>
            <a:pPr marL="0" indent="0">
              <a:buNone/>
            </a:pPr>
            <a:r>
              <a:rPr lang="ru-RU" sz="1200" dirty="0" smtClean="0">
                <a:solidFill>
                  <a:srgbClr val="0066AC"/>
                </a:solidFill>
                <a:latin typeface="PT Sans" panose="020B0503020203020204" pitchFamily="34" charset="-52"/>
              </a:rPr>
              <a:t>Заявка на получение субсидий:</a:t>
            </a:r>
            <a:r>
              <a:rPr lang="ru-RU" sz="1200" dirty="0">
                <a:solidFill>
                  <a:srgbClr val="0066AC"/>
                </a:solidFill>
                <a:latin typeface="PT Sans" panose="020B0503020203020204" pitchFamily="34" charset="-52"/>
              </a:rPr>
              <a:t> </a:t>
            </a:r>
            <a:r>
              <a:rPr lang="ru-RU" sz="1200" dirty="0">
                <a:latin typeface="PT Sans" panose="020B0503020203020204" pitchFamily="34" charset="-52"/>
              </a:rPr>
              <a:t>Заявка в Минстрой от 21.04.2016г. № 3011/1 </a:t>
            </a:r>
            <a:endParaRPr lang="ru-RU" sz="1200" dirty="0" smtClean="0">
              <a:latin typeface="PT Sans" panose="020B0503020203020204" pitchFamily="34" charset="-52"/>
            </a:endParaRPr>
          </a:p>
          <a:p>
            <a:pPr marL="0" indent="0">
              <a:buNone/>
            </a:pPr>
            <a:endParaRPr lang="ru-RU" sz="1200" dirty="0">
              <a:latin typeface="PT Sans" panose="020B0503020203020204" pitchFamily="34" charset="-52"/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rgbClr val="0066AC"/>
                </a:solidFill>
                <a:latin typeface="PT Sans" panose="020B0503020203020204" pitchFamily="34" charset="-52"/>
              </a:rPr>
              <a:t>Стадия </a:t>
            </a:r>
            <a:r>
              <a:rPr lang="ru-RU" sz="1200" dirty="0">
                <a:solidFill>
                  <a:srgbClr val="0066AC"/>
                </a:solidFill>
                <a:latin typeface="PT Sans" panose="020B0503020203020204" pitchFamily="34" charset="-52"/>
              </a:rPr>
              <a:t>реализации</a:t>
            </a:r>
            <a:r>
              <a:rPr lang="ru-RU" sz="1200" dirty="0" smtClean="0">
                <a:solidFill>
                  <a:srgbClr val="0066AC"/>
                </a:solidFill>
                <a:latin typeface="PT Sans" panose="020B0503020203020204" pitchFamily="34" charset="-52"/>
              </a:rPr>
              <a:t>:</a:t>
            </a:r>
          </a:p>
          <a:p>
            <a:pPr marL="0" indent="0">
              <a:buNone/>
            </a:pPr>
            <a:r>
              <a:rPr lang="ru-RU" sz="1200" dirty="0">
                <a:latin typeface="PT Sans" panose="020B0503020203020204" pitchFamily="34" charset="-52"/>
              </a:rPr>
              <a:t>07.07.2017 заключен муниципальный контракт № 0142200001317005253_259977</a:t>
            </a:r>
          </a:p>
          <a:p>
            <a:pPr marL="0" indent="0">
              <a:buNone/>
            </a:pPr>
            <a:r>
              <a:rPr lang="ru-RU" sz="1200" dirty="0">
                <a:latin typeface="PT Sans" panose="020B0503020203020204" pitchFamily="34" charset="-52"/>
              </a:rPr>
              <a:t>Ведутся работы по демонтажу днищ бассейнов, вертикальной планировке земельного участка и сносу зеленых </a:t>
            </a:r>
            <a:r>
              <a:rPr lang="ru-RU" sz="1200" dirty="0" smtClean="0">
                <a:latin typeface="PT Sans" panose="020B0503020203020204" pitchFamily="34" charset="-52"/>
              </a:rPr>
              <a:t>насаждений</a:t>
            </a:r>
            <a:r>
              <a:rPr lang="ru-RU" sz="1200" dirty="0">
                <a:latin typeface="PT Sans" panose="020B0503020203020204" pitchFamily="34" charset="-52"/>
              </a:rPr>
              <a:t>.</a:t>
            </a:r>
            <a:endParaRPr sz="1200" dirty="0">
              <a:latin typeface="PT Sans" panose="020B0503020203020204" pitchFamily="34" charset="-52"/>
            </a:endParaRPr>
          </a:p>
        </p:txBody>
      </p:sp>
      <p:pic>
        <p:nvPicPr>
          <p:cNvPr id="4" name="Picture 2" descr="C:\Users\ПЕТРО\Desktop\ПРЕЗЕНТАЦИЯ (Руфина)\ПРЕЗЕНТАЦИЯ (Руфина)\материалы\элементы\плашка сер градиен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477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0066AC"/>
                </a:solidFill>
                <a:latin typeface="PT Sans" panose="020B0503020203020204" pitchFamily="34" charset="-52"/>
              </a:rPr>
              <a:t>ВЫСТАВОЧНЫЙ ЗАЛ</a:t>
            </a:r>
          </a:p>
          <a:p>
            <a:r>
              <a:rPr lang="ru-RU" sz="2000" dirty="0">
                <a:solidFill>
                  <a:srgbClr val="0066AC"/>
                </a:solidFill>
                <a:latin typeface="PT Sans" panose="020B0503020203020204" pitchFamily="34" charset="-52"/>
              </a:rPr>
              <a:t>(со сквером, игровыми площадками и фонтаном)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478224" y="215910"/>
            <a:ext cx="665776" cy="4180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66AC"/>
                </a:solidFill>
                <a:latin typeface="PT Sans" panose="020B0503020203020204" pitchFamily="34" charset="-52"/>
              </a:rPr>
              <a:t>2</a:t>
            </a:r>
            <a:endParaRPr lang="ru-RU" sz="2800" b="1" dirty="0">
              <a:solidFill>
                <a:srgbClr val="0066AC"/>
              </a:solidFill>
              <a:latin typeface="PT Sans" panose="020B0503020203020204" pitchFamily="34" charset="-52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48625" y="1076"/>
            <a:ext cx="722975" cy="8477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>
                <a:solidFill>
                  <a:srgbClr val="0066AC"/>
                </a:solidFill>
                <a:latin typeface="PT Sans" panose="020B0503020203020204" pitchFamily="34" charset="-52"/>
              </a:rPr>
              <a:t>пункт</a:t>
            </a:r>
          </a:p>
          <a:p>
            <a:r>
              <a:rPr lang="ru-RU" sz="1300" dirty="0">
                <a:solidFill>
                  <a:srgbClr val="0066AC"/>
                </a:solidFill>
                <a:latin typeface="PT Sans" panose="020B0503020203020204" pitchFamily="34" charset="-52"/>
              </a:rPr>
              <a:t>№10</a:t>
            </a:r>
          </a:p>
          <a:p>
            <a:r>
              <a:rPr lang="ru-RU" sz="1300" dirty="0">
                <a:solidFill>
                  <a:srgbClr val="0066AC"/>
                </a:solidFill>
                <a:latin typeface="PT Sans" panose="020B0503020203020204" pitchFamily="34" charset="-52"/>
              </a:rPr>
              <a:t>Плана</a:t>
            </a:r>
          </a:p>
        </p:txBody>
      </p:sp>
      <p:sp>
        <p:nvSpPr>
          <p:cNvPr id="11" name="Объект 2"/>
          <p:cNvSpPr txBox="1">
            <a:spLocks/>
          </p:cNvSpPr>
          <p:nvPr>
            <p:extLst>
              <p:ext uri="{D42A27DB-BD31-4B8C-83A1-F6EECF244321}">
                <p14:modId xmlns:p14="http://schemas.microsoft.com/office/powerpoint/2010/main" val="175385032"/>
              </p:ext>
            </p:extLst>
          </p:nvPr>
        </p:nvSpPr>
        <p:spPr>
          <a:xfrm>
            <a:off x="257589" y="5811180"/>
            <a:ext cx="3018267" cy="10246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dirty="0">
                <a:solidFill>
                  <a:srgbClr val="FF0000"/>
                </a:solidFill>
                <a:latin typeface="PT Sans" panose="020B0503020203020204" pitchFamily="34" charset="-52"/>
              </a:rPr>
              <a:t>стоимость реализации</a:t>
            </a:r>
          </a:p>
          <a:p>
            <a:pPr>
              <a:buNone/>
            </a:pPr>
            <a:r>
              <a:rPr lang="ru-RU" dirty="0" smtClean="0">
                <a:latin typeface="PT Sans" panose="020B0503020203020204" pitchFamily="34" charset="-52"/>
              </a:rPr>
              <a:t>370,400</a:t>
            </a:r>
            <a:r>
              <a:rPr lang="ru-RU" b="1" dirty="0" smtClean="0">
                <a:solidFill>
                  <a:srgbClr val="0066AC"/>
                </a:solidFill>
                <a:latin typeface="PT Sans" panose="020B0503020203020204" pitchFamily="34" charset="-52"/>
              </a:rPr>
              <a:t>млн.</a:t>
            </a:r>
            <a:endParaRPr lang="ru-RU" b="1" dirty="0">
              <a:latin typeface="PT Sans" panose="020B0503020203020204" pitchFamily="34" charset="-52"/>
            </a:endParaRPr>
          </a:p>
        </p:txBody>
      </p:sp>
      <p:pic>
        <p:nvPicPr>
          <p:cNvPr id="4100" name="Picture 4" descr="C:\Users\ПЕТРО\Desktop\ПРЕЗЕНТАЦИЯ (Руфина)\ПРЕЗЕНТАЦИЯ (Руфина)\материалы\элементы\печать_ВКЛЮЧЕНО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212" y="5085103"/>
            <a:ext cx="2206626" cy="179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714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ЕТРО\Desktop\ПРЕЗЕНТАЦИЯ (Руфина)\ПРЕЗЕНТАЦИЯ (Руфина)\материалы\элементы\7 НАБЕРЕЖН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848801"/>
            <a:ext cx="9144000" cy="60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ПЕТРО\Desktop\ПРЕЗЕНТАЦИЯ (Руфина)\ПРЕЗЕНТАЦИЯ (Руфина)\материалы\элементы\плашка сер градиен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8477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0066AC"/>
                </a:solidFill>
                <a:latin typeface="PT Sans" panose="020B0503020203020204" pitchFamily="34" charset="-52"/>
              </a:rPr>
              <a:t>НАБЕРЕЖНАЯ</a:t>
            </a:r>
          </a:p>
          <a:p>
            <a:r>
              <a:rPr lang="ru-RU" sz="2000" dirty="0">
                <a:solidFill>
                  <a:srgbClr val="0066AC"/>
                </a:solidFill>
                <a:latin typeface="PT Sans" panose="020B0503020203020204" pitchFamily="34" charset="-52"/>
              </a:rPr>
              <a:t>АВТОЗАВОДСКОГО РАЙОНА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478224" y="215910"/>
            <a:ext cx="665776" cy="4180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66AC"/>
                </a:solidFill>
                <a:latin typeface="PT Sans" panose="020B0503020203020204" pitchFamily="34" charset="-52"/>
              </a:rPr>
              <a:t>3</a:t>
            </a:r>
            <a:endParaRPr lang="ru-RU" sz="2800" b="1" dirty="0">
              <a:solidFill>
                <a:srgbClr val="0066AC"/>
              </a:solidFill>
              <a:latin typeface="PT Sans" panose="020B0503020203020204" pitchFamily="34" charset="-52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48625" y="1076"/>
            <a:ext cx="722975" cy="8477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>
                <a:solidFill>
                  <a:srgbClr val="0066AC"/>
                </a:solidFill>
                <a:latin typeface="PT Sans" panose="020B0503020203020204" pitchFamily="34" charset="-52"/>
              </a:rPr>
              <a:t>пункт</a:t>
            </a:r>
          </a:p>
          <a:p>
            <a:r>
              <a:rPr lang="ru-RU" sz="1300" dirty="0">
                <a:solidFill>
                  <a:srgbClr val="0066AC"/>
                </a:solidFill>
                <a:latin typeface="PT Sans" panose="020B0503020203020204" pitchFamily="34" charset="-52"/>
              </a:rPr>
              <a:t>№11</a:t>
            </a:r>
          </a:p>
          <a:p>
            <a:r>
              <a:rPr lang="ru-RU" sz="1300" dirty="0">
                <a:solidFill>
                  <a:srgbClr val="0066AC"/>
                </a:solidFill>
                <a:latin typeface="PT Sans" panose="020B0503020203020204" pitchFamily="34" charset="-52"/>
              </a:rPr>
              <a:t>Плана</a:t>
            </a:r>
          </a:p>
        </p:txBody>
      </p:sp>
      <p:pic>
        <p:nvPicPr>
          <p:cNvPr id="13" name="Picture 3" descr="C:\Users\ПЕТРО\Desktop\ПРЕЗЕНТАЦИЯ (Руфина)\ПРЕЗЕНТАЦИЯ (Руфина)\материалы\элементы\бел прозрачная плаш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8801"/>
            <a:ext cx="4572000" cy="60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ъект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4105967645"/>
              </p:ext>
            </p:extLst>
          </p:nvPr>
        </p:nvSpPr>
        <p:spPr>
          <a:xfrm>
            <a:off x="248624" y="1052736"/>
            <a:ext cx="4323376" cy="43924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1200" dirty="0">
                <a:solidFill>
                  <a:srgbClr val="0066AC"/>
                </a:solidFill>
                <a:latin typeface="PT Sans" panose="020B0503020203020204" pitchFamily="34" charset="-52"/>
              </a:rPr>
              <a:t>Наименование объекта:</a:t>
            </a:r>
          </a:p>
          <a:p>
            <a:pPr marL="0" indent="0">
              <a:buNone/>
            </a:pPr>
            <a:r>
              <a:rPr lang="ru-RU" sz="1200" dirty="0">
                <a:latin typeface="PT Sans" panose="020B0503020203020204" pitchFamily="34" charset="-52"/>
              </a:rPr>
              <a:t>реконструкция набережной Автозаводского</a:t>
            </a:r>
          </a:p>
          <a:p>
            <a:pPr marL="0" indent="0">
              <a:buNone/>
            </a:pPr>
            <a:r>
              <a:rPr lang="ru-RU" sz="1200" dirty="0">
                <a:latin typeface="PT Sans" panose="020B0503020203020204" pitchFamily="34" charset="-52"/>
              </a:rPr>
              <a:t>района </a:t>
            </a:r>
            <a:r>
              <a:rPr lang="ru-RU" sz="1200" dirty="0" err="1">
                <a:latin typeface="PT Sans" panose="020B0503020203020204" pitchFamily="34" charset="-52"/>
              </a:rPr>
              <a:t>г.о</a:t>
            </a:r>
            <a:r>
              <a:rPr lang="ru-RU" sz="1200" dirty="0">
                <a:latin typeface="PT Sans" panose="020B0503020203020204" pitchFamily="34" charset="-52"/>
              </a:rPr>
              <a:t>. Тольятти</a:t>
            </a:r>
          </a:p>
          <a:p>
            <a:pPr marL="0" indent="0">
              <a:buNone/>
            </a:pPr>
            <a:endParaRPr lang="ru-RU" sz="1200" dirty="0">
              <a:latin typeface="PT Sans" panose="020B0503020203020204" pitchFamily="34" charset="-52"/>
            </a:endParaRPr>
          </a:p>
          <a:p>
            <a:pPr marL="0" indent="0">
              <a:buNone/>
            </a:pPr>
            <a:r>
              <a:rPr lang="ru-RU" sz="1200" dirty="0">
                <a:solidFill>
                  <a:srgbClr val="0066AC"/>
                </a:solidFill>
                <a:latin typeface="PT Sans" panose="020B0503020203020204" pitchFamily="34" charset="-52"/>
              </a:rPr>
              <a:t>Срок </a:t>
            </a:r>
            <a:r>
              <a:rPr lang="ru-RU" sz="1200" dirty="0" smtClean="0">
                <a:solidFill>
                  <a:srgbClr val="0066AC"/>
                </a:solidFill>
                <a:latin typeface="PT Sans" panose="020B0503020203020204" pitchFamily="34" charset="-52"/>
              </a:rPr>
              <a:t>реализации</a:t>
            </a:r>
            <a:r>
              <a:rPr lang="ru-RU" sz="1200" dirty="0" smtClean="0">
                <a:latin typeface="PT Sans" panose="020B0503020203020204" pitchFamily="34" charset="-52"/>
              </a:rPr>
              <a:t> </a:t>
            </a:r>
            <a:r>
              <a:rPr lang="ru-RU" sz="1200" dirty="0" smtClean="0">
                <a:latin typeface="PT Sans" panose="020B0503020203020204" pitchFamily="34" charset="-52"/>
              </a:rPr>
              <a:t>2017-2020</a:t>
            </a:r>
            <a:endParaRPr lang="ru-RU" sz="1200" dirty="0">
              <a:latin typeface="PT Sans" panose="020B0503020203020204" pitchFamily="34" charset="-52"/>
            </a:endParaRPr>
          </a:p>
          <a:p>
            <a:pPr marL="0" indent="0">
              <a:buNone/>
            </a:pPr>
            <a:endParaRPr lang="ru-RU" sz="1200" dirty="0">
              <a:latin typeface="PT Sans" panose="020B0503020203020204" pitchFamily="34" charset="-52"/>
            </a:endParaRPr>
          </a:p>
          <a:p>
            <a:pPr marL="0" indent="0">
              <a:buNone/>
            </a:pPr>
            <a:r>
              <a:rPr lang="ru-RU" sz="1200" dirty="0">
                <a:solidFill>
                  <a:srgbClr val="0066AC"/>
                </a:solidFill>
                <a:latin typeface="PT Sans" panose="020B0503020203020204" pitchFamily="34" charset="-52"/>
              </a:rPr>
              <a:t>Заключение </a:t>
            </a:r>
            <a:r>
              <a:rPr lang="ru-RU" sz="1200" dirty="0" err="1">
                <a:solidFill>
                  <a:srgbClr val="0066AC"/>
                </a:solidFill>
                <a:latin typeface="PT Sans" panose="020B0503020203020204" pitchFamily="34" charset="-52"/>
              </a:rPr>
              <a:t>госэкспертизы</a:t>
            </a:r>
            <a:r>
              <a:rPr lang="ru-RU" sz="1200" dirty="0">
                <a:solidFill>
                  <a:srgbClr val="0066AC"/>
                </a:solidFill>
                <a:latin typeface="PT Sans" panose="020B0503020203020204" pitchFamily="34" charset="-52"/>
              </a:rPr>
              <a:t>:</a:t>
            </a:r>
          </a:p>
          <a:p>
            <a:pPr>
              <a:buNone/>
            </a:pPr>
            <a:r>
              <a:rPr lang="ru-RU" sz="1200" dirty="0">
                <a:latin typeface="PT Sans" panose="020B0503020203020204" pitchFamily="34" charset="-52"/>
              </a:rPr>
              <a:t>Планируемый срок </a:t>
            </a:r>
            <a:r>
              <a:rPr lang="ru-RU" sz="1200" dirty="0" smtClean="0">
                <a:latin typeface="PT Sans" panose="020B0503020203020204" pitchFamily="34" charset="-52"/>
              </a:rPr>
              <a:t>получения положительного заключения </a:t>
            </a:r>
            <a:r>
              <a:rPr lang="ru-RU" sz="1200" dirty="0" err="1" smtClean="0">
                <a:latin typeface="PT Sans" panose="020B0503020203020204" pitchFamily="34" charset="-52"/>
              </a:rPr>
              <a:t>госэкспертизы</a:t>
            </a:r>
            <a:r>
              <a:rPr lang="ru-RU" sz="1200" dirty="0" smtClean="0">
                <a:latin typeface="PT Sans" panose="020B0503020203020204" pitchFamily="34" charset="-52"/>
              </a:rPr>
              <a:t> </a:t>
            </a:r>
            <a:r>
              <a:rPr lang="ru-RU" sz="1200" dirty="0">
                <a:latin typeface="PT Sans" panose="020B0503020203020204" pitchFamily="34" charset="-52"/>
              </a:rPr>
              <a:t>декабрь 2018 года</a:t>
            </a:r>
            <a:r>
              <a:rPr lang="ru-RU" sz="1200" dirty="0" smtClean="0">
                <a:latin typeface="PT Sans" panose="020B0503020203020204" pitchFamily="34" charset="-52"/>
              </a:rPr>
              <a:t>.</a:t>
            </a:r>
          </a:p>
          <a:p>
            <a:pPr>
              <a:buNone/>
            </a:pPr>
            <a:endParaRPr lang="ru-RU" sz="1200" dirty="0">
              <a:latin typeface="PT Sans" panose="020B0503020203020204" pitchFamily="34" charset="-52"/>
            </a:endParaRPr>
          </a:p>
          <a:p>
            <a:pPr marL="0" indent="0">
              <a:buNone/>
            </a:pPr>
            <a:r>
              <a:rPr lang="ru-RU" sz="1200" dirty="0">
                <a:solidFill>
                  <a:srgbClr val="0066AC"/>
                </a:solidFill>
                <a:latin typeface="PT Sans" panose="020B0503020203020204" pitchFamily="34" charset="-52"/>
              </a:rPr>
              <a:t>Заявка на получение субсидий: </a:t>
            </a:r>
            <a:r>
              <a:rPr lang="ru-RU" sz="1200" dirty="0">
                <a:latin typeface="PT Sans" panose="020B0503020203020204" pitchFamily="34" charset="-52"/>
              </a:rPr>
              <a:t>Заявка в Минстрой от 25.11.2015г. № 10083/5 в государственную программу Самарской области "Развитие водохозяйственного комплекса Самарской области в 2014-2020 годах" и федеральную программу "Развитие водохозяйственного комплекса Российской Федерации в 2012-2020 </a:t>
            </a:r>
            <a:r>
              <a:rPr lang="ru-RU" sz="1200" dirty="0" smtClean="0">
                <a:latin typeface="PT Sans" panose="020B0503020203020204" pitchFamily="34" charset="-52"/>
              </a:rPr>
              <a:t>годах«</a:t>
            </a:r>
          </a:p>
          <a:p>
            <a:pPr marL="0" indent="0">
              <a:buNone/>
            </a:pPr>
            <a:endParaRPr lang="ru-RU" sz="1200" dirty="0">
              <a:latin typeface="PT Sans" panose="020B0503020203020204" pitchFamily="34" charset="-52"/>
            </a:endParaRPr>
          </a:p>
          <a:p>
            <a:pPr marL="0" indent="0">
              <a:buNone/>
            </a:pPr>
            <a:r>
              <a:rPr lang="ru-RU" sz="1200" dirty="0">
                <a:solidFill>
                  <a:srgbClr val="0066AC"/>
                </a:solidFill>
                <a:latin typeface="PT Sans" panose="020B0503020203020204" pitchFamily="34" charset="-52"/>
              </a:rPr>
              <a:t>Стадия </a:t>
            </a:r>
            <a:r>
              <a:rPr lang="ru-RU" sz="1200" dirty="0" smtClean="0">
                <a:solidFill>
                  <a:srgbClr val="0066AC"/>
                </a:solidFill>
                <a:latin typeface="PT Sans" panose="020B0503020203020204" pitchFamily="34" charset="-52"/>
              </a:rPr>
              <a:t>реализации: </a:t>
            </a:r>
            <a:r>
              <a:rPr lang="ru-RU" sz="1200" dirty="0" smtClean="0">
                <a:latin typeface="PT Sans" panose="020B0503020203020204" pitchFamily="34" charset="-52"/>
              </a:rPr>
              <a:t>Техническое задание на </a:t>
            </a:r>
            <a:r>
              <a:rPr lang="ru-RU" sz="1200" dirty="0">
                <a:latin typeface="PT Sans" panose="020B0503020203020204" pitchFamily="34" charset="-52"/>
              </a:rPr>
              <a:t>проектно-изыскательские работы подготовлено и направлено на согласование В.Б. </a:t>
            </a:r>
            <a:r>
              <a:rPr lang="ru-RU" sz="1200" dirty="0" err="1">
                <a:latin typeface="PT Sans" panose="020B0503020203020204" pitchFamily="34" charset="-52"/>
              </a:rPr>
              <a:t>Андреянову</a:t>
            </a:r>
            <a:r>
              <a:rPr lang="ru-RU" sz="1200" dirty="0">
                <a:latin typeface="PT Sans" panose="020B0503020203020204" pitchFamily="34" charset="-52"/>
              </a:rPr>
              <a:t> </a:t>
            </a:r>
          </a:p>
        </p:txBody>
      </p:sp>
      <p:sp>
        <p:nvSpPr>
          <p:cNvPr id="15" name="Объект 2"/>
          <p:cNvSpPr txBox="1">
            <a:spLocks/>
          </p:cNvSpPr>
          <p:nvPr>
            <p:extLst>
              <p:ext uri="{D42A27DB-BD31-4B8C-83A1-F6EECF244321}">
                <p14:modId xmlns:p14="http://schemas.microsoft.com/office/powerpoint/2010/main" val="1666842497"/>
              </p:ext>
            </p:extLst>
          </p:nvPr>
        </p:nvSpPr>
        <p:spPr>
          <a:xfrm>
            <a:off x="257589" y="5811180"/>
            <a:ext cx="3018267" cy="10246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dirty="0">
                <a:solidFill>
                  <a:srgbClr val="FF0000"/>
                </a:solidFill>
                <a:latin typeface="PT Sans" panose="020B0503020203020204" pitchFamily="34" charset="-52"/>
              </a:rPr>
              <a:t>стоимость реализации</a:t>
            </a:r>
          </a:p>
          <a:p>
            <a:pPr>
              <a:buNone/>
            </a:pPr>
            <a:r>
              <a:rPr lang="ru-RU" dirty="0" smtClean="0">
                <a:latin typeface="PT Sans" panose="020B0503020203020204" pitchFamily="34" charset="-52"/>
              </a:rPr>
              <a:t>2 849,00 </a:t>
            </a:r>
            <a:r>
              <a:rPr lang="ru-RU" b="1" dirty="0" smtClean="0">
                <a:solidFill>
                  <a:srgbClr val="0066AC"/>
                </a:solidFill>
                <a:latin typeface="PT Sans" panose="020B0503020203020204" pitchFamily="34" charset="-52"/>
              </a:rPr>
              <a:t>млн</a:t>
            </a:r>
            <a:r>
              <a:rPr lang="ru-RU" b="1" dirty="0">
                <a:solidFill>
                  <a:srgbClr val="0066AC"/>
                </a:solidFill>
                <a:latin typeface="PT Sans" panose="020B0503020203020204" pitchFamily="34" charset="-52"/>
              </a:rPr>
              <a:t>.</a:t>
            </a:r>
            <a:endParaRPr lang="ru-RU" b="1" dirty="0"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82020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ЕТРО\Desktop\ПРЕЗЕНТАЦИЯ (Руфина)\ПРЕЗЕНТАЦИЯ (Руфина)\материалы\элементы\2 ОБЩЕОБРАЗОВАТЕЛЬНАЯ ШКОЛ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74" y="825567"/>
            <a:ext cx="9147176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ПЕТРО\Desktop\ПРЕЗЕНТАЦИЯ (Руфина)\ПРЕЗЕНТАЦИЯ (Руфина)\материалы\элементы\плашка сер градиен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8477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0066AC"/>
                </a:solidFill>
                <a:latin typeface="PT Sans" panose="020B0503020203020204" pitchFamily="34" charset="-52"/>
              </a:rPr>
              <a:t>ОБЩЕОБРАЗОВАТЕЛЬНАЯ ШКОЛА</a:t>
            </a:r>
          </a:p>
          <a:p>
            <a:r>
              <a:rPr lang="ru-RU" sz="2000" dirty="0">
                <a:solidFill>
                  <a:srgbClr val="0066AC"/>
                </a:solidFill>
                <a:latin typeface="PT Sans" panose="020B0503020203020204" pitchFamily="34" charset="-52"/>
              </a:rPr>
              <a:t>НА 630 МЕСТ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478224" y="215910"/>
            <a:ext cx="665776" cy="4180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66AC"/>
                </a:solidFill>
                <a:latin typeface="PT Sans" panose="020B0503020203020204" pitchFamily="34" charset="-52"/>
              </a:rPr>
              <a:t>4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48625" y="1076"/>
            <a:ext cx="722975" cy="8477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>
                <a:solidFill>
                  <a:srgbClr val="0066AC"/>
                </a:solidFill>
                <a:latin typeface="PT Sans" panose="020B0503020203020204" pitchFamily="34" charset="-52"/>
              </a:rPr>
              <a:t>пункт</a:t>
            </a:r>
          </a:p>
          <a:p>
            <a:r>
              <a:rPr lang="ru-RU" sz="1300" dirty="0">
                <a:solidFill>
                  <a:srgbClr val="0066AC"/>
                </a:solidFill>
                <a:latin typeface="PT Sans" panose="020B0503020203020204" pitchFamily="34" charset="-52"/>
              </a:rPr>
              <a:t>№14</a:t>
            </a:r>
          </a:p>
          <a:p>
            <a:r>
              <a:rPr lang="ru-RU" sz="1300" dirty="0">
                <a:solidFill>
                  <a:srgbClr val="0066AC"/>
                </a:solidFill>
                <a:latin typeface="PT Sans" panose="020B0503020203020204" pitchFamily="34" charset="-52"/>
              </a:rPr>
              <a:t>Плана</a:t>
            </a:r>
          </a:p>
        </p:txBody>
      </p:sp>
      <p:pic>
        <p:nvPicPr>
          <p:cNvPr id="9" name="Picture 3" descr="C:\Users\ПЕТРО\Desktop\ПРЕЗЕНТАЦИЯ (Руфина)\ПРЕЗЕНТАЦИЯ (Руфина)\материалы\элементы\бел прозрачная плаш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8801"/>
            <a:ext cx="4572000" cy="60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 txBox="1">
            <a:spLocks/>
          </p:cNvSpPr>
          <p:nvPr>
            <p:extLst>
              <p:ext uri="{D42A27DB-BD31-4B8C-83A1-F6EECF244321}">
                <p14:modId xmlns:p14="http://schemas.microsoft.com/office/powerpoint/2010/main" val="494274064"/>
              </p:ext>
            </p:extLst>
          </p:nvPr>
        </p:nvSpPr>
        <p:spPr>
          <a:xfrm>
            <a:off x="248624" y="908720"/>
            <a:ext cx="4323376" cy="49024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>
                <a:solidFill>
                  <a:srgbClr val="0066AC"/>
                </a:solidFill>
                <a:latin typeface="PT Sans" panose="020B0503020203020204" pitchFamily="34" charset="-52"/>
              </a:rPr>
              <a:t>Наименование объекта:</a:t>
            </a:r>
          </a:p>
          <a:p>
            <a:pPr marL="0" indent="0">
              <a:buNone/>
            </a:pPr>
            <a:r>
              <a:rPr lang="ru-RU" sz="1200" dirty="0">
                <a:latin typeface="PT Sans" panose="020B0503020203020204" pitchFamily="34" charset="-52"/>
              </a:rPr>
              <a:t>строительство общеобразовательной школы</a:t>
            </a:r>
          </a:p>
          <a:p>
            <a:pPr marL="0" indent="0">
              <a:buNone/>
            </a:pPr>
            <a:r>
              <a:rPr lang="ru-RU" sz="1200" dirty="0">
                <a:latin typeface="PT Sans" panose="020B0503020203020204" pitchFamily="34" charset="-52"/>
              </a:rPr>
              <a:t>на 630 мест, расположенной по адресу:</a:t>
            </a:r>
          </a:p>
          <a:p>
            <a:pPr marL="0" indent="0">
              <a:buNone/>
            </a:pPr>
            <a:r>
              <a:rPr lang="ru-RU" sz="1200" dirty="0">
                <a:latin typeface="PT Sans" panose="020B0503020203020204" pitchFamily="34" charset="-52"/>
              </a:rPr>
              <a:t>Самарская область, </a:t>
            </a:r>
            <a:r>
              <a:rPr lang="ru-RU" sz="1200" dirty="0" err="1">
                <a:latin typeface="PT Sans" panose="020B0503020203020204" pitchFamily="34" charset="-52"/>
              </a:rPr>
              <a:t>г.о</a:t>
            </a:r>
            <a:r>
              <a:rPr lang="ru-RU" sz="1200" dirty="0">
                <a:latin typeface="PT Sans" panose="020B0503020203020204" pitchFamily="34" charset="-52"/>
              </a:rPr>
              <a:t>. Тольятти,</a:t>
            </a:r>
          </a:p>
          <a:p>
            <a:pPr marL="0" indent="0">
              <a:buNone/>
            </a:pPr>
            <a:r>
              <a:rPr lang="ru-RU" sz="1200" dirty="0">
                <a:latin typeface="PT Sans" panose="020B0503020203020204" pitchFamily="34" charset="-52"/>
              </a:rPr>
              <a:t>Автозаводский район, 18 квартал, севернее</a:t>
            </a:r>
          </a:p>
          <a:p>
            <a:pPr marL="0" indent="0">
              <a:buNone/>
            </a:pPr>
            <a:r>
              <a:rPr lang="ru-RU" sz="1200" dirty="0">
                <a:latin typeface="PT Sans" panose="020B0503020203020204" pitchFamily="34" charset="-52"/>
              </a:rPr>
              <a:t>жилого дома №78 по ул. 70 лет Октября</a:t>
            </a:r>
          </a:p>
          <a:p>
            <a:pPr marL="0" indent="0">
              <a:buNone/>
            </a:pPr>
            <a:endParaRPr lang="ru-RU" sz="1200" dirty="0">
              <a:latin typeface="PT Sans" panose="020B0503020203020204" pitchFamily="34" charset="-52"/>
            </a:endParaRPr>
          </a:p>
          <a:p>
            <a:pPr marL="0" indent="0">
              <a:buNone/>
            </a:pPr>
            <a:r>
              <a:rPr lang="ru-RU" sz="1200" dirty="0">
                <a:solidFill>
                  <a:srgbClr val="0066AC"/>
                </a:solidFill>
                <a:latin typeface="PT Sans" panose="020B0503020203020204" pitchFamily="34" charset="-52"/>
              </a:rPr>
              <a:t>Срок реализации: </a:t>
            </a:r>
            <a:r>
              <a:rPr lang="ru-RU" sz="1200" dirty="0"/>
              <a:t>2017-2020</a:t>
            </a:r>
          </a:p>
          <a:p>
            <a:pPr marL="0" indent="0">
              <a:buNone/>
            </a:pPr>
            <a:endParaRPr lang="ru-RU" sz="1200" dirty="0" smtClean="0">
              <a:latin typeface="PT Sans" panose="020B0503020203020204" pitchFamily="34" charset="-52"/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rgbClr val="0066AC"/>
                </a:solidFill>
                <a:latin typeface="PT Sans" panose="020B0503020203020204" pitchFamily="34" charset="-52"/>
              </a:rPr>
              <a:t>Заключение </a:t>
            </a:r>
            <a:r>
              <a:rPr lang="ru-RU" sz="1200" dirty="0" err="1">
                <a:solidFill>
                  <a:srgbClr val="0066AC"/>
                </a:solidFill>
                <a:latin typeface="PT Sans" panose="020B0503020203020204" pitchFamily="34" charset="-52"/>
              </a:rPr>
              <a:t>госэкспертизы</a:t>
            </a:r>
            <a:r>
              <a:rPr lang="ru-RU" sz="1200" dirty="0">
                <a:solidFill>
                  <a:srgbClr val="0066AC"/>
                </a:solidFill>
                <a:latin typeface="PT Sans" panose="020B0503020203020204" pitchFamily="34" charset="-52"/>
              </a:rPr>
              <a:t>: </a:t>
            </a:r>
            <a:r>
              <a:rPr lang="ru-RU" sz="1200" dirty="0">
                <a:latin typeface="PT Sans" panose="020B0503020203020204" pitchFamily="34" charset="-52"/>
              </a:rPr>
              <a:t>Планируемый срок выполнения  работ  и  получения   положительного   заключения   </a:t>
            </a:r>
            <a:r>
              <a:rPr lang="ru-RU" sz="1200" dirty="0" err="1">
                <a:latin typeface="PT Sans" panose="020B0503020203020204" pitchFamily="34" charset="-52"/>
              </a:rPr>
              <a:t>госэкспертизы</a:t>
            </a:r>
            <a:r>
              <a:rPr lang="ru-RU" sz="1200" dirty="0">
                <a:latin typeface="PT Sans" panose="020B0503020203020204" pitchFamily="34" charset="-52"/>
              </a:rPr>
              <a:t> 1 </a:t>
            </a:r>
            <a:r>
              <a:rPr lang="ru-RU" sz="1200" dirty="0" smtClean="0">
                <a:latin typeface="PT Sans" panose="020B0503020203020204" pitchFamily="34" charset="-52"/>
              </a:rPr>
              <a:t>октября </a:t>
            </a:r>
            <a:r>
              <a:rPr lang="ru-RU" sz="1200" dirty="0">
                <a:latin typeface="PT Sans" panose="020B0503020203020204" pitchFamily="34" charset="-52"/>
              </a:rPr>
              <a:t>2017 года</a:t>
            </a:r>
          </a:p>
          <a:p>
            <a:pPr marL="0" indent="0">
              <a:buNone/>
            </a:pPr>
            <a:r>
              <a:rPr lang="ru-RU" sz="1200" dirty="0">
                <a:solidFill>
                  <a:srgbClr val="0066AC"/>
                </a:solidFill>
                <a:latin typeface="PT Sans" panose="020B0503020203020204" pitchFamily="34" charset="-52"/>
              </a:rPr>
              <a:t>Заявка на получение </a:t>
            </a:r>
            <a:r>
              <a:rPr lang="ru-RU" sz="1200" dirty="0" smtClean="0">
                <a:solidFill>
                  <a:srgbClr val="0066AC"/>
                </a:solidFill>
                <a:latin typeface="PT Sans" panose="020B0503020203020204" pitchFamily="34" charset="-52"/>
              </a:rPr>
              <a:t>субсидий</a:t>
            </a:r>
            <a:r>
              <a:rPr lang="ru-RU" sz="1200" dirty="0" smtClean="0">
                <a:solidFill>
                  <a:srgbClr val="0066AC"/>
                </a:solidFill>
                <a:latin typeface="PT Sans" panose="020B0503020203020204" pitchFamily="34" charset="-52"/>
              </a:rPr>
              <a:t>: </a:t>
            </a:r>
            <a:r>
              <a:rPr lang="ru-RU" sz="1200" dirty="0" smtClean="0">
                <a:latin typeface="PT Sans" panose="020B0503020203020204" pitchFamily="34" charset="-52"/>
              </a:rPr>
              <a:t>Предоставление </a:t>
            </a:r>
            <a:r>
              <a:rPr lang="ru-RU" sz="1200" dirty="0">
                <a:latin typeface="PT Sans" panose="020B0503020203020204" pitchFamily="34" charset="-52"/>
              </a:rPr>
              <a:t>заявочной документации на получение субсидий из федерального бюджета  - 1 октября 2017 года.  </a:t>
            </a:r>
          </a:p>
          <a:p>
            <a:pPr marL="0" indent="0">
              <a:buNone/>
            </a:pPr>
            <a:r>
              <a:rPr lang="ru-RU" sz="1200" dirty="0">
                <a:latin typeface="PT Sans" panose="020B0503020203020204" pitchFamily="34" charset="-52"/>
              </a:rPr>
              <a:t> </a:t>
            </a:r>
          </a:p>
          <a:p>
            <a:pPr marL="0" indent="0">
              <a:buNone/>
            </a:pPr>
            <a:r>
              <a:rPr lang="ru-RU" sz="1200" dirty="0">
                <a:solidFill>
                  <a:srgbClr val="0066AC"/>
                </a:solidFill>
                <a:latin typeface="PT Sans" panose="020B0503020203020204" pitchFamily="34" charset="-52"/>
              </a:rPr>
              <a:t>Стадия реализации</a:t>
            </a:r>
            <a:r>
              <a:rPr lang="ru-RU" sz="1200" dirty="0" smtClean="0">
                <a:solidFill>
                  <a:srgbClr val="0066AC"/>
                </a:solidFill>
                <a:latin typeface="PT Sans" panose="020B0503020203020204" pitchFamily="34" charset="-52"/>
              </a:rPr>
              <a:t>:</a:t>
            </a:r>
            <a:r>
              <a:rPr lang="ru-RU" sz="1200" dirty="0">
                <a:latin typeface="PT Sans" panose="020B0503020203020204" pitchFamily="34" charset="-52"/>
              </a:rPr>
              <a:t> 14.08.2017 проведено совещание по </a:t>
            </a:r>
            <a:r>
              <a:rPr lang="ru-RU" sz="1200" dirty="0" smtClean="0">
                <a:latin typeface="PT Sans" panose="020B0503020203020204" pitchFamily="34" charset="-52"/>
              </a:rPr>
              <a:t>вопросам </a:t>
            </a:r>
            <a:r>
              <a:rPr lang="ru-RU" sz="1200" dirty="0">
                <a:latin typeface="PT Sans" panose="020B0503020203020204" pitchFamily="34" charset="-52"/>
              </a:rPr>
              <a:t>проектирования лифтового холла   для обеспечения доступа инвалидов на верхние этажи здания (Раздел «Мероприятия по обеспечению доступа инвалидов»). Завершение выполнения проектных работ в кратчайшие сроки и получение положительного заключения </a:t>
            </a:r>
            <a:r>
              <a:rPr lang="ru-RU" sz="1200" dirty="0" err="1">
                <a:latin typeface="PT Sans" panose="020B0503020203020204" pitchFamily="34" charset="-52"/>
              </a:rPr>
              <a:t>госэкспертизы</a:t>
            </a:r>
            <a:r>
              <a:rPr lang="ru-RU" sz="1200" dirty="0">
                <a:latin typeface="PT Sans" panose="020B0503020203020204" pitchFamily="34" charset="-52"/>
              </a:rPr>
              <a:t> на проектно-сметную документацию в срок до 01.10.2017.</a:t>
            </a:r>
          </a:p>
        </p:txBody>
      </p:sp>
      <p:sp>
        <p:nvSpPr>
          <p:cNvPr id="11" name="Объект 2"/>
          <p:cNvSpPr txBox="1">
            <a:spLocks/>
          </p:cNvSpPr>
          <p:nvPr>
            <p:extLst>
              <p:ext uri="{D42A27DB-BD31-4B8C-83A1-F6EECF244321}">
                <p14:modId xmlns:p14="http://schemas.microsoft.com/office/powerpoint/2010/main" val="575738780"/>
              </p:ext>
            </p:extLst>
          </p:nvPr>
        </p:nvSpPr>
        <p:spPr>
          <a:xfrm>
            <a:off x="257589" y="5811180"/>
            <a:ext cx="3018267" cy="10246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dirty="0">
                <a:solidFill>
                  <a:srgbClr val="FF0000"/>
                </a:solidFill>
                <a:latin typeface="PT Sans" panose="020B0503020203020204" pitchFamily="34" charset="-52"/>
              </a:rPr>
              <a:t>стоимость реализации</a:t>
            </a:r>
          </a:p>
          <a:p>
            <a:pPr>
              <a:buNone/>
            </a:pPr>
            <a:r>
              <a:rPr lang="ru-RU" dirty="0">
                <a:latin typeface="PT Sans" panose="020B0503020203020204" pitchFamily="34" charset="-52"/>
              </a:rPr>
              <a:t>397 ,</a:t>
            </a:r>
            <a:r>
              <a:rPr lang="ru-RU" dirty="0" smtClean="0">
                <a:latin typeface="PT Sans" panose="020B0503020203020204" pitchFamily="34" charset="-52"/>
              </a:rPr>
              <a:t>4087  </a:t>
            </a:r>
            <a:r>
              <a:rPr lang="ru-RU" b="1" dirty="0" smtClean="0">
                <a:solidFill>
                  <a:srgbClr val="0066AC"/>
                </a:solidFill>
                <a:latin typeface="PT Sans" panose="020B0503020203020204" pitchFamily="34" charset="-52"/>
              </a:rPr>
              <a:t>млн</a:t>
            </a:r>
            <a:r>
              <a:rPr lang="ru-RU" b="1" dirty="0">
                <a:solidFill>
                  <a:srgbClr val="0066AC"/>
                </a:solidFill>
                <a:latin typeface="PT Sans" panose="020B0503020203020204" pitchFamily="34" charset="-52"/>
              </a:rPr>
              <a:t>.</a:t>
            </a:r>
            <a:endParaRPr lang="ru-RU" b="1" dirty="0"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23304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9" y="848802"/>
            <a:ext cx="9112001" cy="610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ПЕТРО\Desktop\ПРЕЗЕНТАЦИЯ (Руфина)\ПРЕЗЕНТАЦИЯ (Руфина)\материалы\элементы\плашка сер градиен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8477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0066AC"/>
                </a:solidFill>
                <a:latin typeface="PT Sans" panose="020B0503020203020204" pitchFamily="34" charset="-52"/>
              </a:rPr>
              <a:t> ОБЩЕОБРАЗОВАТЕЛЬНАЯ ШКОЛА</a:t>
            </a:r>
          </a:p>
          <a:p>
            <a:r>
              <a:rPr lang="ru-RU" sz="2000" dirty="0">
                <a:solidFill>
                  <a:srgbClr val="0066AC"/>
                </a:solidFill>
                <a:latin typeface="PT Sans" panose="020B0503020203020204" pitchFamily="34" charset="-52"/>
              </a:rPr>
              <a:t>НА </a:t>
            </a:r>
            <a:r>
              <a:rPr lang="ru-RU" sz="2000" dirty="0" smtClean="0">
                <a:solidFill>
                  <a:srgbClr val="0066AC"/>
                </a:solidFill>
                <a:latin typeface="PT Sans" panose="020B0503020203020204" pitchFamily="34" charset="-52"/>
              </a:rPr>
              <a:t>1360 (1600) </a:t>
            </a:r>
            <a:r>
              <a:rPr lang="ru-RU" sz="2000" dirty="0">
                <a:solidFill>
                  <a:srgbClr val="0066AC"/>
                </a:solidFill>
                <a:latin typeface="PT Sans" panose="020B0503020203020204" pitchFamily="34" charset="-52"/>
              </a:rPr>
              <a:t>МЕСТ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478224" y="215910"/>
            <a:ext cx="665776" cy="4180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66AC"/>
                </a:solidFill>
                <a:latin typeface="PT Sans" panose="020B0503020203020204" pitchFamily="34" charset="-52"/>
              </a:rPr>
              <a:t>5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48625" y="1076"/>
            <a:ext cx="722975" cy="8477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>
                <a:solidFill>
                  <a:srgbClr val="0066AC"/>
                </a:solidFill>
                <a:latin typeface="PT Sans" panose="020B0503020203020204" pitchFamily="34" charset="-52"/>
              </a:rPr>
              <a:t>пункт</a:t>
            </a:r>
          </a:p>
          <a:p>
            <a:r>
              <a:rPr lang="ru-RU" sz="1300" dirty="0">
                <a:solidFill>
                  <a:srgbClr val="0066AC"/>
                </a:solidFill>
                <a:latin typeface="PT Sans" panose="020B0503020203020204" pitchFamily="34" charset="-52"/>
              </a:rPr>
              <a:t>№15</a:t>
            </a:r>
          </a:p>
          <a:p>
            <a:r>
              <a:rPr lang="ru-RU" sz="1300" dirty="0">
                <a:solidFill>
                  <a:srgbClr val="0066AC"/>
                </a:solidFill>
                <a:latin typeface="PT Sans" panose="020B0503020203020204" pitchFamily="34" charset="-52"/>
              </a:rPr>
              <a:t>Плана</a:t>
            </a:r>
          </a:p>
        </p:txBody>
      </p:sp>
      <p:pic>
        <p:nvPicPr>
          <p:cNvPr id="9" name="Picture 3" descr="C:\Users\ПЕТРО\Desktop\ПРЕЗЕНТАЦИЯ (Руфина)\ПРЕЗЕНТАЦИЯ (Руфина)\материалы\элементы\бел прозрачная плаш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25" y="828675"/>
            <a:ext cx="4214854" cy="60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 txBox="1">
            <a:spLocks/>
          </p:cNvSpPr>
          <p:nvPr>
            <p:extLst>
              <p:ext uri="{D42A27DB-BD31-4B8C-83A1-F6EECF244321}">
                <p14:modId xmlns:p14="http://schemas.microsoft.com/office/powerpoint/2010/main" val="4205201664"/>
              </p:ext>
            </p:extLst>
          </p:nvPr>
        </p:nvSpPr>
        <p:spPr>
          <a:xfrm>
            <a:off x="107504" y="1052736"/>
            <a:ext cx="4355976" cy="47584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300" dirty="0">
                <a:solidFill>
                  <a:srgbClr val="0066AC"/>
                </a:solidFill>
                <a:latin typeface="PT Sans" panose="020B0503020203020204" pitchFamily="34" charset="-52"/>
              </a:rPr>
              <a:t>Наименование объекта:</a:t>
            </a:r>
          </a:p>
          <a:p>
            <a:pPr marL="0" indent="0">
              <a:buNone/>
            </a:pPr>
            <a:r>
              <a:rPr lang="ru-RU" sz="1300" dirty="0" smtClean="0">
                <a:latin typeface="PT Sans" panose="020B0503020203020204" pitchFamily="34" charset="-52"/>
              </a:rPr>
              <a:t>Строительство </a:t>
            </a:r>
            <a:r>
              <a:rPr lang="ru-RU" sz="1300" dirty="0">
                <a:latin typeface="PT Sans" panose="020B0503020203020204" pitchFamily="34" charset="-52"/>
              </a:rPr>
              <a:t>общеобразовательной школы на 1360 мест,  (1600 мест) расположенной по адресу: Самарская область, г. Тольятти, Автозаводский район, квартал 20</a:t>
            </a:r>
          </a:p>
          <a:p>
            <a:pPr marL="0" indent="0">
              <a:buNone/>
            </a:pPr>
            <a:endParaRPr lang="ru-RU" sz="1300" dirty="0" smtClean="0">
              <a:solidFill>
                <a:srgbClr val="0066AC"/>
              </a:solidFill>
              <a:latin typeface="PT Sans" panose="020B0503020203020204" pitchFamily="34" charset="-52"/>
            </a:endParaRPr>
          </a:p>
          <a:p>
            <a:pPr marL="0" indent="0">
              <a:buNone/>
            </a:pPr>
            <a:r>
              <a:rPr lang="ru-RU" sz="1300" dirty="0" smtClean="0">
                <a:solidFill>
                  <a:srgbClr val="0066AC"/>
                </a:solidFill>
                <a:latin typeface="PT Sans" panose="020B0503020203020204" pitchFamily="34" charset="-52"/>
              </a:rPr>
              <a:t>Срок </a:t>
            </a:r>
            <a:r>
              <a:rPr lang="ru-RU" sz="1300" dirty="0">
                <a:solidFill>
                  <a:srgbClr val="0066AC"/>
                </a:solidFill>
                <a:latin typeface="PT Sans" panose="020B0503020203020204" pitchFamily="34" charset="-52"/>
              </a:rPr>
              <a:t>реализации: </a:t>
            </a:r>
            <a:r>
              <a:rPr lang="ru-RU" sz="1300" dirty="0" smtClean="0">
                <a:latin typeface="PT Sans" panose="020B0503020203020204" pitchFamily="34" charset="-52"/>
              </a:rPr>
              <a:t>2017-2020</a:t>
            </a:r>
          </a:p>
          <a:p>
            <a:pPr marL="0" indent="0">
              <a:buNone/>
            </a:pPr>
            <a:endParaRPr lang="ru-RU" sz="1300" dirty="0">
              <a:latin typeface="PT Sans" panose="020B0503020203020204" pitchFamily="34" charset="-52"/>
            </a:endParaRPr>
          </a:p>
          <a:p>
            <a:pPr marL="0" indent="0">
              <a:buNone/>
            </a:pPr>
            <a:r>
              <a:rPr lang="ru-RU" sz="1300" dirty="0" smtClean="0">
                <a:solidFill>
                  <a:srgbClr val="0066AC"/>
                </a:solidFill>
                <a:latin typeface="PT Sans" panose="020B0503020203020204" pitchFamily="34" charset="-52"/>
              </a:rPr>
              <a:t>Заключение </a:t>
            </a:r>
            <a:r>
              <a:rPr lang="ru-RU" sz="1300" dirty="0" err="1">
                <a:solidFill>
                  <a:srgbClr val="0066AC"/>
                </a:solidFill>
                <a:latin typeface="PT Sans" panose="020B0503020203020204" pitchFamily="34" charset="-52"/>
              </a:rPr>
              <a:t>госэкспертизы</a:t>
            </a:r>
            <a:r>
              <a:rPr lang="ru-RU" sz="1300" dirty="0">
                <a:solidFill>
                  <a:srgbClr val="0066AC"/>
                </a:solidFill>
                <a:latin typeface="PT Sans" panose="020B0503020203020204" pitchFamily="34" charset="-52"/>
              </a:rPr>
              <a:t>: </a:t>
            </a:r>
            <a:r>
              <a:rPr lang="ru-RU" sz="1300" dirty="0">
                <a:latin typeface="PT Sans" panose="020B0503020203020204" pitchFamily="34" charset="-52"/>
              </a:rPr>
              <a:t>Планируемый срок выполнения  работ  и  получения положительного заключения </a:t>
            </a:r>
            <a:r>
              <a:rPr lang="ru-RU" sz="1300" dirty="0" err="1">
                <a:latin typeface="PT Sans" panose="020B0503020203020204" pitchFamily="34" charset="-52"/>
              </a:rPr>
              <a:t>госэкспертизы</a:t>
            </a:r>
            <a:r>
              <a:rPr lang="ru-RU" sz="1300" dirty="0">
                <a:latin typeface="PT Sans" panose="020B0503020203020204" pitchFamily="34" charset="-52"/>
              </a:rPr>
              <a:t>       1 февраля 2018 </a:t>
            </a:r>
            <a:r>
              <a:rPr lang="ru-RU" sz="1300" dirty="0" smtClean="0">
                <a:latin typeface="PT Sans" panose="020B0503020203020204" pitchFamily="34" charset="-52"/>
              </a:rPr>
              <a:t>года</a:t>
            </a:r>
          </a:p>
          <a:p>
            <a:pPr marL="0" indent="0">
              <a:buNone/>
            </a:pPr>
            <a:endParaRPr lang="ru-RU" sz="1300" dirty="0">
              <a:latin typeface="PT Sans" panose="020B0503020203020204" pitchFamily="34" charset="-52"/>
            </a:endParaRPr>
          </a:p>
          <a:p>
            <a:pPr marL="0" indent="0">
              <a:buNone/>
            </a:pPr>
            <a:r>
              <a:rPr lang="ru-RU" sz="1300" dirty="0">
                <a:solidFill>
                  <a:srgbClr val="0066AC"/>
                </a:solidFill>
                <a:latin typeface="PT Sans" panose="020B0503020203020204" pitchFamily="34" charset="-52"/>
              </a:rPr>
              <a:t>Заявка на получение субсидий: </a:t>
            </a:r>
            <a:r>
              <a:rPr lang="ru-RU" sz="1300" dirty="0">
                <a:latin typeface="PT Sans" panose="020B0503020203020204" pitchFamily="34" charset="-52"/>
              </a:rPr>
              <a:t>Планируемый срок предоставления заявочной документации на получение субсидий из федерального бюджета  </a:t>
            </a:r>
            <a:r>
              <a:rPr lang="ru-RU" sz="1300" dirty="0" smtClean="0">
                <a:latin typeface="PT Sans" panose="020B0503020203020204" pitchFamily="34" charset="-52"/>
              </a:rPr>
              <a:t>     1 </a:t>
            </a:r>
            <a:r>
              <a:rPr lang="ru-RU" sz="1300" dirty="0">
                <a:latin typeface="PT Sans" panose="020B0503020203020204" pitchFamily="34" charset="-52"/>
              </a:rPr>
              <a:t>марта2018 года</a:t>
            </a:r>
            <a:r>
              <a:rPr lang="ru-RU" sz="1300" dirty="0" smtClean="0">
                <a:latin typeface="PT Sans" panose="020B0503020203020204" pitchFamily="34" charset="-52"/>
              </a:rPr>
              <a:t>.</a:t>
            </a:r>
          </a:p>
          <a:p>
            <a:pPr marL="0" indent="0">
              <a:buNone/>
            </a:pPr>
            <a:endParaRPr lang="ru-RU" sz="1300" dirty="0">
              <a:latin typeface="PT Sans" panose="020B0503020203020204" pitchFamily="34" charset="-52"/>
            </a:endParaRPr>
          </a:p>
          <a:p>
            <a:pPr marL="0" indent="0">
              <a:buNone/>
            </a:pPr>
            <a:r>
              <a:rPr lang="ru-RU" sz="1300" dirty="0">
                <a:solidFill>
                  <a:srgbClr val="0066AC"/>
                </a:solidFill>
                <a:latin typeface="PT Sans" panose="020B0503020203020204" pitchFamily="34" charset="-52"/>
              </a:rPr>
              <a:t>Стадия реализации: </a:t>
            </a:r>
            <a:r>
              <a:rPr lang="ru-RU" sz="1300" dirty="0">
                <a:latin typeface="PT Sans" panose="020B0503020203020204" pitchFamily="34" charset="-52"/>
              </a:rPr>
              <a:t>Размещена закупка на выполнение работ по привязке типового проекта "Общеобразовательная школа на 1600 мест". 11.09.2017 состоится аукцион. Дата заключения контракта - 25.09.2017.</a:t>
            </a:r>
          </a:p>
        </p:txBody>
      </p:sp>
      <p:sp>
        <p:nvSpPr>
          <p:cNvPr id="11" name="Объект 2"/>
          <p:cNvSpPr txBox="1">
            <a:spLocks/>
          </p:cNvSpPr>
          <p:nvPr>
            <p:extLst>
              <p:ext uri="{D42A27DB-BD31-4B8C-83A1-F6EECF244321}">
                <p14:modId xmlns:p14="http://schemas.microsoft.com/office/powerpoint/2010/main" val="1355052576"/>
              </p:ext>
            </p:extLst>
          </p:nvPr>
        </p:nvSpPr>
        <p:spPr>
          <a:xfrm>
            <a:off x="257589" y="5811180"/>
            <a:ext cx="3018267" cy="10246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dirty="0">
                <a:solidFill>
                  <a:srgbClr val="FF0000"/>
                </a:solidFill>
                <a:latin typeface="PT Sans" panose="020B0503020203020204" pitchFamily="34" charset="-52"/>
              </a:rPr>
              <a:t>стоимость реализации</a:t>
            </a:r>
          </a:p>
          <a:p>
            <a:pPr>
              <a:buNone/>
            </a:pPr>
            <a:r>
              <a:rPr lang="ru-RU" dirty="0" smtClean="0">
                <a:latin typeface="PT Sans" panose="020B0503020203020204" pitchFamily="34" charset="-52"/>
              </a:rPr>
              <a:t>1 029,248</a:t>
            </a:r>
            <a:r>
              <a:rPr lang="ru-RU" b="1" dirty="0" smtClean="0">
                <a:solidFill>
                  <a:srgbClr val="0066AC"/>
                </a:solidFill>
                <a:latin typeface="PT Sans" panose="020B0503020203020204" pitchFamily="34" charset="-52"/>
              </a:rPr>
              <a:t> </a:t>
            </a:r>
            <a:r>
              <a:rPr lang="ru-RU" b="1" dirty="0">
                <a:solidFill>
                  <a:srgbClr val="0066AC"/>
                </a:solidFill>
                <a:latin typeface="PT Sans" panose="020B0503020203020204" pitchFamily="34" charset="-52"/>
              </a:rPr>
              <a:t>млн.</a:t>
            </a:r>
            <a:endParaRPr lang="ru-RU" b="1" dirty="0"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43107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ЕТРО\Desktop\ПРЕЗЕНТАЦИЯ (Руфина)\ПРЕЗЕНТАЦИЯ (Руфина)\материалы\элементы\3 ФИЗКУЛЬТУРНО-СПОРТИВНЫЙ КОМПЛЕК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847725"/>
            <a:ext cx="9147175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ПЕТРО\Desktop\ПРЕЗЕНТАЦИЯ (Руфина)\ПРЕЗЕНТАЦИЯ (Руфина)\материалы\элементы\плашка сер градиен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8477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0066AC"/>
                </a:solidFill>
                <a:latin typeface="PT Sans" panose="020B0503020203020204" pitchFamily="34" charset="-52"/>
              </a:rPr>
              <a:t>ФИЗКУЛЬТУРНО-СПОРТИВНЫЙ КОМПЛЕКС</a:t>
            </a:r>
          </a:p>
          <a:p>
            <a:r>
              <a:rPr lang="ru-RU" sz="2000" dirty="0">
                <a:solidFill>
                  <a:srgbClr val="0066AC"/>
                </a:solidFill>
                <a:latin typeface="PT Sans" panose="020B0503020203020204" pitchFamily="34" charset="-52"/>
              </a:rPr>
              <a:t>с универсальным игровым залом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478224" y="215910"/>
            <a:ext cx="665776" cy="4180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66AC"/>
                </a:solidFill>
                <a:latin typeface="PT Sans" panose="020B0503020203020204" pitchFamily="34" charset="-52"/>
              </a:rPr>
              <a:t>6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48625" y="1076"/>
            <a:ext cx="722975" cy="8477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>
                <a:solidFill>
                  <a:srgbClr val="0066AC"/>
                </a:solidFill>
                <a:latin typeface="PT Sans" panose="020B0503020203020204" pitchFamily="34" charset="-52"/>
              </a:rPr>
              <a:t>пункт</a:t>
            </a:r>
          </a:p>
          <a:p>
            <a:r>
              <a:rPr lang="ru-RU" sz="1300" dirty="0">
                <a:solidFill>
                  <a:srgbClr val="0066AC"/>
                </a:solidFill>
                <a:latin typeface="PT Sans" panose="020B0503020203020204" pitchFamily="34" charset="-52"/>
              </a:rPr>
              <a:t>№16</a:t>
            </a:r>
          </a:p>
          <a:p>
            <a:r>
              <a:rPr lang="ru-RU" sz="1300" dirty="0">
                <a:solidFill>
                  <a:srgbClr val="0066AC"/>
                </a:solidFill>
                <a:latin typeface="PT Sans" panose="020B0503020203020204" pitchFamily="34" charset="-52"/>
              </a:rPr>
              <a:t>Плана</a:t>
            </a:r>
          </a:p>
        </p:txBody>
      </p:sp>
      <p:pic>
        <p:nvPicPr>
          <p:cNvPr id="9" name="Picture 3" descr="C:\Users\ПЕТРО\Desktop\ПРЕЗЕНТАЦИЯ (Руфина)\ПРЕЗЕНТАЦИЯ (Руфина)\материалы\элементы\бел прозрачная плаш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8801"/>
            <a:ext cx="4572000" cy="60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 txBox="1">
            <a:spLocks/>
          </p:cNvSpPr>
          <p:nvPr>
            <p:extLst>
              <p:ext uri="{D42A27DB-BD31-4B8C-83A1-F6EECF244321}">
                <p14:modId xmlns:p14="http://schemas.microsoft.com/office/powerpoint/2010/main" val="2327559604"/>
              </p:ext>
            </p:extLst>
          </p:nvPr>
        </p:nvSpPr>
        <p:spPr>
          <a:xfrm>
            <a:off x="0" y="1052736"/>
            <a:ext cx="4572000" cy="47584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100" dirty="0">
                <a:solidFill>
                  <a:srgbClr val="0066AC"/>
                </a:solidFill>
                <a:latin typeface="PT Sans" panose="020B0503020203020204" pitchFamily="34" charset="-52"/>
              </a:rPr>
              <a:t>Наименование объекта:</a:t>
            </a:r>
          </a:p>
          <a:p>
            <a:pPr marL="0" indent="0">
              <a:buNone/>
            </a:pPr>
            <a:r>
              <a:rPr lang="ru-RU" sz="1100" dirty="0">
                <a:latin typeface="PT Sans" panose="020B0503020203020204" pitchFamily="34" charset="-52"/>
              </a:rPr>
              <a:t>проектирование и строительство</a:t>
            </a:r>
          </a:p>
          <a:p>
            <a:pPr marL="0" indent="0">
              <a:buNone/>
            </a:pPr>
            <a:r>
              <a:rPr lang="ru-RU" sz="1100" dirty="0">
                <a:latin typeface="PT Sans" panose="020B0503020203020204" pitchFamily="34" charset="-52"/>
              </a:rPr>
              <a:t>физкультурно-спортивного</a:t>
            </a:r>
          </a:p>
          <a:p>
            <a:pPr marL="0" indent="0">
              <a:buNone/>
            </a:pPr>
            <a:r>
              <a:rPr lang="ru-RU" sz="1100" dirty="0">
                <a:latin typeface="PT Sans" panose="020B0503020203020204" pitchFamily="34" charset="-52"/>
              </a:rPr>
              <a:t>комплекса с универсальным игровым залом</a:t>
            </a:r>
          </a:p>
          <a:p>
            <a:pPr marL="0" indent="0">
              <a:buNone/>
            </a:pPr>
            <a:r>
              <a:rPr lang="ru-RU" sz="1100" dirty="0">
                <a:latin typeface="PT Sans" panose="020B0503020203020204" pitchFamily="34" charset="-52"/>
              </a:rPr>
              <a:t>(36х18м) по адресу: Самарская область, </a:t>
            </a:r>
          </a:p>
          <a:p>
            <a:pPr marL="0" indent="0">
              <a:buNone/>
            </a:pPr>
            <a:r>
              <a:rPr lang="ru-RU" sz="1100" dirty="0">
                <a:latin typeface="PT Sans" panose="020B0503020203020204" pitchFamily="34" charset="-52"/>
              </a:rPr>
              <a:t>г. Тольятти, Автозаводский район,</a:t>
            </a:r>
          </a:p>
          <a:p>
            <a:pPr marL="0" indent="0">
              <a:buNone/>
            </a:pPr>
            <a:r>
              <a:rPr lang="ru-RU" sz="1100" dirty="0">
                <a:latin typeface="PT Sans" panose="020B0503020203020204" pitchFamily="34" charset="-52"/>
              </a:rPr>
              <a:t>южнее здания №15 по бул</a:t>
            </a:r>
            <a:r>
              <a:rPr lang="ru-RU" sz="1100" dirty="0" smtClean="0">
                <a:latin typeface="PT Sans" panose="020B0503020203020204" pitchFamily="34" charset="-52"/>
              </a:rPr>
              <a:t>. Кулибина</a:t>
            </a:r>
            <a:r>
              <a:rPr lang="ru-RU" sz="1100" dirty="0">
                <a:latin typeface="PT Sans" panose="020B0503020203020204" pitchFamily="34" charset="-52"/>
              </a:rPr>
              <a:t>,</a:t>
            </a:r>
          </a:p>
          <a:p>
            <a:pPr marL="0" indent="0">
              <a:buNone/>
            </a:pPr>
            <a:r>
              <a:rPr lang="ru-RU" sz="1100" dirty="0">
                <a:latin typeface="PT Sans" panose="020B0503020203020204" pitchFamily="34" charset="-52"/>
              </a:rPr>
              <a:t>для МБУ ДО СДЮСШОР №8 «Союз</a:t>
            </a:r>
            <a:r>
              <a:rPr lang="ru-RU" sz="1100" dirty="0" smtClean="0">
                <a:latin typeface="PT Sans" panose="020B0503020203020204" pitchFamily="34" charset="-52"/>
              </a:rPr>
              <a:t>»</a:t>
            </a:r>
          </a:p>
          <a:p>
            <a:pPr marL="0" indent="0">
              <a:buNone/>
            </a:pPr>
            <a:endParaRPr lang="ru-RU" sz="1100" dirty="0">
              <a:latin typeface="PT Sans" panose="020B0503020203020204" pitchFamily="34" charset="-52"/>
            </a:endParaRPr>
          </a:p>
          <a:p>
            <a:pPr marL="0" indent="0">
              <a:buNone/>
            </a:pPr>
            <a:r>
              <a:rPr lang="ru-RU" sz="1100" dirty="0" smtClean="0">
                <a:solidFill>
                  <a:srgbClr val="0066AC"/>
                </a:solidFill>
                <a:latin typeface="PT Sans" panose="020B0503020203020204" pitchFamily="34" charset="-52"/>
              </a:rPr>
              <a:t>Срок </a:t>
            </a:r>
            <a:r>
              <a:rPr lang="ru-RU" sz="1100" dirty="0">
                <a:solidFill>
                  <a:srgbClr val="0066AC"/>
                </a:solidFill>
                <a:latin typeface="PT Sans" panose="020B0503020203020204" pitchFamily="34" charset="-52"/>
              </a:rPr>
              <a:t>реализации: </a:t>
            </a:r>
            <a:r>
              <a:rPr lang="ru-RU" sz="1100" dirty="0" smtClean="0">
                <a:latin typeface="PT Sans" panose="020B0503020203020204" pitchFamily="34" charset="-52"/>
              </a:rPr>
              <a:t>2017-2019</a:t>
            </a:r>
          </a:p>
          <a:p>
            <a:pPr marL="0" indent="0">
              <a:buNone/>
            </a:pPr>
            <a:endParaRPr lang="ru-RU" sz="1100" dirty="0">
              <a:latin typeface="PT Sans" panose="020B0503020203020204" pitchFamily="34" charset="-52"/>
            </a:endParaRPr>
          </a:p>
          <a:p>
            <a:pPr marL="0" indent="0">
              <a:buNone/>
            </a:pPr>
            <a:r>
              <a:rPr lang="ru-RU" sz="1100" dirty="0" smtClean="0">
                <a:solidFill>
                  <a:srgbClr val="0066AC"/>
                </a:solidFill>
                <a:latin typeface="PT Sans" panose="020B0503020203020204" pitchFamily="34" charset="-52"/>
              </a:rPr>
              <a:t>Заключение </a:t>
            </a:r>
            <a:r>
              <a:rPr lang="ru-RU" sz="1100" dirty="0" err="1">
                <a:solidFill>
                  <a:srgbClr val="0066AC"/>
                </a:solidFill>
                <a:latin typeface="PT Sans" panose="020B0503020203020204" pitchFamily="34" charset="-52"/>
              </a:rPr>
              <a:t>госэкспертизы</a:t>
            </a:r>
            <a:r>
              <a:rPr lang="ru-RU" sz="1100" dirty="0">
                <a:solidFill>
                  <a:srgbClr val="0066AC"/>
                </a:solidFill>
                <a:latin typeface="PT Sans" panose="020B0503020203020204" pitchFamily="34" charset="-52"/>
              </a:rPr>
              <a:t>: </a:t>
            </a:r>
            <a:r>
              <a:rPr lang="ru-RU" sz="1100" dirty="0" smtClean="0">
                <a:latin typeface="PT Sans" panose="020B0503020203020204" pitchFamily="34" charset="-52"/>
              </a:rPr>
              <a:t>Планируемый срок </a:t>
            </a:r>
            <a:r>
              <a:rPr lang="ru-RU" sz="1100" dirty="0">
                <a:latin typeface="PT Sans" panose="020B0503020203020204" pitchFamily="34" charset="-52"/>
              </a:rPr>
              <a:t>получения положительного заключения </a:t>
            </a:r>
            <a:r>
              <a:rPr lang="ru-RU" sz="1100" dirty="0" err="1">
                <a:latin typeface="PT Sans" panose="020B0503020203020204" pitchFamily="34" charset="-52"/>
              </a:rPr>
              <a:t>госэкспертизы</a:t>
            </a:r>
            <a:r>
              <a:rPr lang="ru-RU" sz="1100" dirty="0">
                <a:latin typeface="PT Sans" panose="020B0503020203020204" pitchFamily="34" charset="-52"/>
              </a:rPr>
              <a:t>   20.12.2017 года.</a:t>
            </a:r>
            <a:endParaRPr lang="ru-RU" sz="1100" dirty="0" smtClean="0">
              <a:latin typeface="PT Sans" panose="020B0503020203020204" pitchFamily="34" charset="-52"/>
            </a:endParaRPr>
          </a:p>
          <a:p>
            <a:pPr marL="0" indent="0">
              <a:buNone/>
            </a:pPr>
            <a:endParaRPr lang="ru-RU" sz="1100" dirty="0" smtClean="0">
              <a:latin typeface="PT Sans" panose="020B0503020203020204" pitchFamily="34" charset="-52"/>
            </a:endParaRPr>
          </a:p>
          <a:p>
            <a:pPr marL="0" indent="0">
              <a:buNone/>
            </a:pPr>
            <a:r>
              <a:rPr lang="ru-RU" sz="1100" dirty="0" smtClean="0">
                <a:solidFill>
                  <a:srgbClr val="0066AC"/>
                </a:solidFill>
                <a:latin typeface="PT Sans" panose="020B0503020203020204" pitchFamily="34" charset="-52"/>
              </a:rPr>
              <a:t>Заявка </a:t>
            </a:r>
            <a:r>
              <a:rPr lang="ru-RU" sz="1100" dirty="0">
                <a:solidFill>
                  <a:srgbClr val="0066AC"/>
                </a:solidFill>
                <a:latin typeface="PT Sans" panose="020B0503020203020204" pitchFamily="34" charset="-52"/>
              </a:rPr>
              <a:t>на получение субсидий: </a:t>
            </a:r>
            <a:r>
              <a:rPr lang="ru-RU" sz="1100" dirty="0">
                <a:latin typeface="PT Sans" panose="020B0503020203020204" pitchFamily="34" charset="-52"/>
              </a:rPr>
              <a:t>Планируемый срок предоставления заявочной документации на получение субсидий из федерального бюджета – 1 марта2018 года</a:t>
            </a:r>
            <a:r>
              <a:rPr lang="ru-RU" sz="1100" dirty="0" smtClean="0">
                <a:latin typeface="PT Sans" panose="020B0503020203020204" pitchFamily="34" charset="-52"/>
              </a:rPr>
              <a:t>.</a:t>
            </a:r>
          </a:p>
          <a:p>
            <a:pPr marL="0" indent="0">
              <a:buNone/>
            </a:pPr>
            <a:endParaRPr lang="ru-RU" sz="1100" dirty="0" smtClean="0">
              <a:latin typeface="PT Sans" panose="020B0503020203020204" pitchFamily="34" charset="-52"/>
            </a:endParaRPr>
          </a:p>
          <a:p>
            <a:pPr marL="0" indent="0">
              <a:buNone/>
            </a:pPr>
            <a:r>
              <a:rPr lang="ru-RU" sz="1100" dirty="0" smtClean="0">
                <a:solidFill>
                  <a:srgbClr val="0066AC"/>
                </a:solidFill>
                <a:latin typeface="PT Sans" panose="020B0503020203020204" pitchFamily="34" charset="-52"/>
              </a:rPr>
              <a:t>Стадия </a:t>
            </a:r>
            <a:r>
              <a:rPr lang="ru-RU" sz="1100" dirty="0">
                <a:solidFill>
                  <a:srgbClr val="0066AC"/>
                </a:solidFill>
                <a:latin typeface="PT Sans" panose="020B0503020203020204" pitchFamily="34" charset="-52"/>
              </a:rPr>
              <a:t>реализации: </a:t>
            </a:r>
            <a:endParaRPr lang="ru-RU" sz="1100" dirty="0">
              <a:latin typeface="PT Sans" panose="020B0503020203020204" pitchFamily="34" charset="-52"/>
            </a:endParaRPr>
          </a:p>
          <a:p>
            <a:pPr marL="0" indent="0">
              <a:buNone/>
            </a:pPr>
            <a:r>
              <a:rPr lang="ru-RU" sz="1100" dirty="0">
                <a:latin typeface="PT Sans" panose="020B0503020203020204" pitchFamily="34" charset="-52"/>
              </a:rPr>
              <a:t>10.07.2017 заключен муниципальный контракт № 596-дг/5.1 с ООО "Куйбышевский </a:t>
            </a:r>
            <a:r>
              <a:rPr lang="ru-RU" sz="1100" dirty="0" err="1">
                <a:latin typeface="PT Sans" panose="020B0503020203020204" pitchFamily="34" charset="-52"/>
              </a:rPr>
              <a:t>промстройпроект</a:t>
            </a:r>
            <a:r>
              <a:rPr lang="ru-RU" sz="1100" dirty="0">
                <a:latin typeface="PT Sans" panose="020B0503020203020204" pitchFamily="34" charset="-52"/>
              </a:rPr>
              <a:t>" г</a:t>
            </a:r>
            <a:r>
              <a:rPr lang="ru-RU" sz="1100" dirty="0" smtClean="0">
                <a:latin typeface="PT Sans" panose="020B0503020203020204" pitchFamily="34" charset="-52"/>
              </a:rPr>
              <a:t>. Самара </a:t>
            </a:r>
            <a:r>
              <a:rPr lang="ru-RU" sz="1100" dirty="0">
                <a:latin typeface="PT Sans" panose="020B0503020203020204" pitchFamily="34" charset="-52"/>
              </a:rPr>
              <a:t>на сумму 2770000 руб. на выполнение работ по привязке повторно применяемой проектной документации для строительства объекта. Ведутся работы по инженерным изысканиям. </a:t>
            </a:r>
          </a:p>
        </p:txBody>
      </p:sp>
      <p:sp>
        <p:nvSpPr>
          <p:cNvPr id="11" name="Объект 2"/>
          <p:cNvSpPr txBox="1">
            <a:spLocks/>
          </p:cNvSpPr>
          <p:nvPr>
            <p:extLst>
              <p:ext uri="{D42A27DB-BD31-4B8C-83A1-F6EECF244321}">
                <p14:modId xmlns:p14="http://schemas.microsoft.com/office/powerpoint/2010/main" val="3099250718"/>
              </p:ext>
            </p:extLst>
          </p:nvPr>
        </p:nvSpPr>
        <p:spPr>
          <a:xfrm>
            <a:off x="257589" y="5811180"/>
            <a:ext cx="3018267" cy="10246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dirty="0">
                <a:solidFill>
                  <a:srgbClr val="FF0000"/>
                </a:solidFill>
                <a:latin typeface="PT Sans" panose="020B0503020203020204" pitchFamily="34" charset="-52"/>
              </a:rPr>
              <a:t>стоимость реализации</a:t>
            </a:r>
          </a:p>
          <a:p>
            <a:pPr>
              <a:buNone/>
            </a:pPr>
            <a:r>
              <a:rPr lang="ru-RU" dirty="0" smtClean="0">
                <a:latin typeface="PT Sans" panose="020B0503020203020204" pitchFamily="34" charset="-52"/>
              </a:rPr>
              <a:t>99,0897</a:t>
            </a:r>
            <a:r>
              <a:rPr lang="ru-RU" b="1" dirty="0">
                <a:solidFill>
                  <a:srgbClr val="0066AC"/>
                </a:solidFill>
                <a:latin typeface="PT Sans" panose="020B0503020203020204" pitchFamily="34" charset="-52"/>
              </a:rPr>
              <a:t> млн.</a:t>
            </a:r>
            <a:endParaRPr lang="ru-RU" b="1" dirty="0"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57291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ПЕТРО\Desktop\ПРЕЗЕНТАЦИЯ (Руфина)\ПРЕЗЕНТАЦИЯ (Руфина)\материалы\элементы\6 ФИЗКУЛЬТУРНО-СПОРТИВНЫ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7693"/>
            <a:ext cx="9147176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ПЕТРО\Desktop\ПРЕЗЕНТАЦИЯ (Руфина)\ПРЕЗЕНТАЦИЯ (Руфина)\материалы\элементы\плашка сер градиен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8477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0066AC"/>
                </a:solidFill>
                <a:latin typeface="PT Sans" panose="020B0503020203020204" pitchFamily="34" charset="-52"/>
              </a:rPr>
              <a:t>ФИЗКУЛЬТУРНО-СПОРТИВНЫЙ</a:t>
            </a:r>
          </a:p>
          <a:p>
            <a:r>
              <a:rPr lang="ru-RU" sz="2000" dirty="0">
                <a:solidFill>
                  <a:srgbClr val="0066AC"/>
                </a:solidFill>
                <a:latin typeface="PT Sans" panose="020B0503020203020204" pitchFamily="34" charset="-52"/>
              </a:rPr>
              <a:t>КОМПЛЕКС «АКРОБАТ»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478224" y="215910"/>
            <a:ext cx="665776" cy="4180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66AC"/>
                </a:solidFill>
                <a:latin typeface="PT Sans" panose="020B0503020203020204" pitchFamily="34" charset="-52"/>
              </a:rPr>
              <a:t>7</a:t>
            </a:r>
            <a:endParaRPr lang="ru-RU" sz="2800" b="1" dirty="0">
              <a:solidFill>
                <a:srgbClr val="0066AC"/>
              </a:solidFill>
              <a:latin typeface="PT Sans" panose="020B0503020203020204" pitchFamily="34" charset="-52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48625" y="1076"/>
            <a:ext cx="722975" cy="8477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>
                <a:solidFill>
                  <a:srgbClr val="0066AC"/>
                </a:solidFill>
                <a:latin typeface="PT Sans" panose="020B0503020203020204" pitchFamily="34" charset="-52"/>
              </a:rPr>
              <a:t>пункт</a:t>
            </a:r>
          </a:p>
          <a:p>
            <a:r>
              <a:rPr lang="ru-RU" sz="1300" dirty="0">
                <a:solidFill>
                  <a:srgbClr val="0066AC"/>
                </a:solidFill>
                <a:latin typeface="PT Sans" panose="020B0503020203020204" pitchFamily="34" charset="-52"/>
              </a:rPr>
              <a:t>№17</a:t>
            </a:r>
          </a:p>
          <a:p>
            <a:r>
              <a:rPr lang="ru-RU" sz="1300" dirty="0">
                <a:solidFill>
                  <a:srgbClr val="0066AC"/>
                </a:solidFill>
                <a:latin typeface="PT Sans" panose="020B0503020203020204" pitchFamily="34" charset="-52"/>
              </a:rPr>
              <a:t>Плана</a:t>
            </a:r>
          </a:p>
        </p:txBody>
      </p:sp>
      <p:pic>
        <p:nvPicPr>
          <p:cNvPr id="9" name="Picture 3" descr="C:\Users\ПЕТРО\Desktop\ПРЕЗЕНТАЦИЯ (Руфина)\ПРЕЗЕНТАЦИЯ (Руфина)\материалы\элементы\бел прозрачная плаш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8801"/>
            <a:ext cx="4572000" cy="60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 txBox="1">
            <a:spLocks/>
          </p:cNvSpPr>
          <p:nvPr>
            <p:extLst>
              <p:ext uri="{D42A27DB-BD31-4B8C-83A1-F6EECF244321}">
                <p14:modId xmlns:p14="http://schemas.microsoft.com/office/powerpoint/2010/main" val="1611524822"/>
              </p:ext>
            </p:extLst>
          </p:nvPr>
        </p:nvSpPr>
        <p:spPr>
          <a:xfrm>
            <a:off x="248624" y="1052736"/>
            <a:ext cx="4324964" cy="47584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>
                <a:solidFill>
                  <a:srgbClr val="0066AC"/>
                </a:solidFill>
                <a:latin typeface="PT Sans" panose="020B0503020203020204" pitchFamily="34" charset="-52"/>
              </a:rPr>
              <a:t>Наименование объекта:</a:t>
            </a:r>
          </a:p>
          <a:p>
            <a:pPr marL="0" indent="0">
              <a:buNone/>
            </a:pPr>
            <a:r>
              <a:rPr lang="ru-RU" sz="1200" dirty="0">
                <a:latin typeface="PT Sans" panose="020B0503020203020204" pitchFamily="34" charset="-52"/>
              </a:rPr>
              <a:t>проектирование и строительство</a:t>
            </a:r>
          </a:p>
          <a:p>
            <a:pPr marL="0" indent="0">
              <a:buNone/>
            </a:pPr>
            <a:r>
              <a:rPr lang="ru-RU" sz="1200" dirty="0">
                <a:latin typeface="PT Sans" panose="020B0503020203020204" pitchFamily="34" charset="-52"/>
              </a:rPr>
              <a:t>физкультурно-спортивного комплекса</a:t>
            </a:r>
          </a:p>
          <a:p>
            <a:pPr marL="0" indent="0">
              <a:buNone/>
            </a:pPr>
            <a:r>
              <a:rPr lang="ru-RU" sz="1200" dirty="0">
                <a:latin typeface="PT Sans" panose="020B0503020203020204" pitchFamily="34" charset="-52"/>
              </a:rPr>
              <a:t>в 21 квартале Автозаводского района</a:t>
            </a:r>
          </a:p>
          <a:p>
            <a:pPr marL="0" indent="0">
              <a:buNone/>
            </a:pPr>
            <a:r>
              <a:rPr lang="ru-RU" sz="1200" dirty="0">
                <a:latin typeface="PT Sans" panose="020B0503020203020204" pitchFamily="34" charset="-52"/>
              </a:rPr>
              <a:t>для МБУ ДО СДЮСШОР №7 «Акробат»</a:t>
            </a:r>
          </a:p>
          <a:p>
            <a:pPr marL="0" indent="0">
              <a:buNone/>
            </a:pPr>
            <a:endParaRPr lang="ru-RU" sz="1200" dirty="0">
              <a:latin typeface="PT Sans" panose="020B0503020203020204" pitchFamily="34" charset="-52"/>
            </a:endParaRPr>
          </a:p>
          <a:p>
            <a:pPr marL="0" indent="0">
              <a:buNone/>
            </a:pPr>
            <a:r>
              <a:rPr lang="ru-RU" sz="1200" dirty="0">
                <a:solidFill>
                  <a:srgbClr val="0066AC"/>
                </a:solidFill>
                <a:latin typeface="PT Sans" panose="020B0503020203020204" pitchFamily="34" charset="-52"/>
              </a:rPr>
              <a:t>Срок реализации: </a:t>
            </a:r>
            <a:r>
              <a:rPr lang="ru-RU" sz="1200" dirty="0" smtClean="0">
                <a:latin typeface="PT Sans" panose="020B0503020203020204" pitchFamily="34" charset="-52"/>
              </a:rPr>
              <a:t>2017-2019</a:t>
            </a:r>
          </a:p>
          <a:p>
            <a:pPr marL="0" indent="0">
              <a:buNone/>
            </a:pPr>
            <a:endParaRPr lang="ru-RU" sz="1200" dirty="0">
              <a:latin typeface="PT Sans" panose="020B0503020203020204" pitchFamily="34" charset="-52"/>
            </a:endParaRPr>
          </a:p>
          <a:p>
            <a:pPr marL="0" indent="0">
              <a:buNone/>
            </a:pPr>
            <a:r>
              <a:rPr lang="ru-RU" sz="1200" dirty="0">
                <a:solidFill>
                  <a:srgbClr val="0066AC"/>
                </a:solidFill>
                <a:latin typeface="PT Sans" panose="020B0503020203020204" pitchFamily="34" charset="-52"/>
              </a:rPr>
              <a:t>Заключение </a:t>
            </a:r>
            <a:r>
              <a:rPr lang="ru-RU" sz="1200" dirty="0" err="1">
                <a:solidFill>
                  <a:srgbClr val="0066AC"/>
                </a:solidFill>
                <a:latin typeface="PT Sans" panose="020B0503020203020204" pitchFamily="34" charset="-52"/>
              </a:rPr>
              <a:t>госэкспертизы</a:t>
            </a:r>
            <a:r>
              <a:rPr lang="ru-RU" sz="1200" dirty="0">
                <a:solidFill>
                  <a:srgbClr val="0066AC"/>
                </a:solidFill>
                <a:latin typeface="PT Sans" panose="020B0503020203020204" pitchFamily="34" charset="-52"/>
              </a:rPr>
              <a:t>: </a:t>
            </a:r>
            <a:r>
              <a:rPr lang="ru-RU" sz="1200" dirty="0">
                <a:latin typeface="PT Sans" panose="020B0503020203020204" pitchFamily="34" charset="-52"/>
              </a:rPr>
              <a:t>Планируется получение положительного заключения </a:t>
            </a:r>
            <a:r>
              <a:rPr lang="ru-RU" sz="1200" dirty="0" err="1">
                <a:latin typeface="PT Sans" panose="020B0503020203020204" pitchFamily="34" charset="-52"/>
              </a:rPr>
              <a:t>госэкспертизы</a:t>
            </a:r>
            <a:r>
              <a:rPr lang="ru-RU" sz="1200" dirty="0">
                <a:latin typeface="PT Sans" panose="020B0503020203020204" pitchFamily="34" charset="-52"/>
              </a:rPr>
              <a:t> </a:t>
            </a:r>
            <a:r>
              <a:rPr lang="ru-RU" sz="1200" dirty="0" smtClean="0">
                <a:latin typeface="PT Sans" panose="020B0503020203020204" pitchFamily="34" charset="-52"/>
              </a:rPr>
              <a:t> 01.09.2017</a:t>
            </a:r>
          </a:p>
          <a:p>
            <a:pPr marL="0" indent="0">
              <a:buNone/>
            </a:pPr>
            <a:r>
              <a:rPr lang="ru-RU" sz="1200" dirty="0" smtClean="0">
                <a:solidFill>
                  <a:srgbClr val="0066AC"/>
                </a:solidFill>
                <a:latin typeface="PT Sans" panose="020B0503020203020204" pitchFamily="34" charset="-52"/>
              </a:rPr>
              <a:t>Заявка </a:t>
            </a:r>
            <a:r>
              <a:rPr lang="ru-RU" sz="1200" dirty="0">
                <a:solidFill>
                  <a:srgbClr val="0066AC"/>
                </a:solidFill>
                <a:latin typeface="PT Sans" panose="020B0503020203020204" pitchFamily="34" charset="-52"/>
              </a:rPr>
              <a:t>на получение субсидий:</a:t>
            </a:r>
            <a:r>
              <a:rPr lang="en-US" sz="1200" dirty="0">
                <a:latin typeface="+mn-ea"/>
                <a:cs typeface="+mn-ea"/>
              </a:rPr>
              <a:t/>
            </a:r>
            <a:br>
              <a:rPr lang="en-US" sz="1200" dirty="0">
                <a:latin typeface="+mn-ea"/>
                <a:cs typeface="+mn-ea"/>
              </a:rPr>
            </a:br>
            <a:r>
              <a:rPr lang="ru-RU" sz="1200" dirty="0">
                <a:latin typeface="PT Sans" panose="020B0503020203020204" pitchFamily="34" charset="-52"/>
              </a:rPr>
              <a:t>Предоставление заявочной </a:t>
            </a:r>
            <a:r>
              <a:rPr lang="ru-RU" sz="1200" dirty="0" smtClean="0">
                <a:latin typeface="PT Sans" panose="020B0503020203020204" pitchFamily="34" charset="-52"/>
              </a:rPr>
              <a:t>документации на </a:t>
            </a:r>
            <a:r>
              <a:rPr lang="ru-RU" sz="1200" dirty="0">
                <a:latin typeface="PT Sans" panose="020B0503020203020204" pitchFamily="34" charset="-52"/>
              </a:rPr>
              <a:t>получение субсидий из федерального бюджета  </a:t>
            </a:r>
            <a:r>
              <a:rPr lang="ru-RU" sz="1200" dirty="0" smtClean="0">
                <a:latin typeface="PT Sans" panose="020B0503020203020204" pitchFamily="34" charset="-52"/>
              </a:rPr>
              <a:t>01.10.2017.</a:t>
            </a:r>
          </a:p>
          <a:p>
            <a:pPr marL="0" indent="0">
              <a:buNone/>
            </a:pPr>
            <a:endParaRPr lang="ru-RU" sz="1200" dirty="0">
              <a:latin typeface="PT Sans" panose="020B0503020203020204" pitchFamily="34" charset="-52"/>
            </a:endParaRPr>
          </a:p>
          <a:p>
            <a:pPr marL="0" indent="0">
              <a:buNone/>
            </a:pPr>
            <a:r>
              <a:rPr lang="ru-RU" sz="1200" dirty="0">
                <a:solidFill>
                  <a:srgbClr val="0066AC"/>
                </a:solidFill>
                <a:latin typeface="PT Sans" panose="020B0503020203020204" pitchFamily="34" charset="-52"/>
              </a:rPr>
              <a:t>Стадия </a:t>
            </a:r>
            <a:r>
              <a:rPr lang="ru-RU" sz="1200" dirty="0" smtClean="0">
                <a:solidFill>
                  <a:srgbClr val="0066AC"/>
                </a:solidFill>
                <a:latin typeface="PT Sans" panose="020B0503020203020204" pitchFamily="34" charset="-52"/>
              </a:rPr>
              <a:t>реализации: </a:t>
            </a:r>
            <a:r>
              <a:rPr lang="ru-RU" sz="1200" dirty="0">
                <a:latin typeface="PT Sans" panose="020B0503020203020204" pitchFamily="34" charset="-52"/>
              </a:rPr>
              <a:t>15.11.2016 заключен контракт с АО "Территориальный градостроительный институт "</a:t>
            </a:r>
            <a:r>
              <a:rPr lang="ru-RU" sz="1200" dirty="0" err="1">
                <a:latin typeface="PT Sans" panose="020B0503020203020204" pitchFamily="34" charset="-52"/>
              </a:rPr>
              <a:t>Красноярскгражданпроект</a:t>
            </a:r>
            <a:r>
              <a:rPr lang="ru-RU" sz="1200" dirty="0">
                <a:latin typeface="PT Sans" panose="020B0503020203020204" pitchFamily="34" charset="-52"/>
              </a:rPr>
              <a:t>" на разработку проектной документации со сроком выполнения - 17.05.2017. В настоящее время исполнитель МК направил заявку на повторную экспертизу  проектной документации от 01.08.2017 № 43117. за сроками действия контракта. Исполнитель устраняет замечания </a:t>
            </a:r>
            <a:r>
              <a:rPr lang="ru-RU" sz="1200" dirty="0" err="1">
                <a:latin typeface="PT Sans" panose="020B0503020203020204" pitchFamily="34" charset="-52"/>
              </a:rPr>
              <a:t>госэкспертизы</a:t>
            </a:r>
            <a:r>
              <a:rPr lang="ru-RU" sz="1200" dirty="0">
                <a:latin typeface="PT Sans" panose="020B0503020203020204" pitchFamily="34" charset="-52"/>
              </a:rPr>
              <a:t>. Исполнителю направлена претензия на сумму 481, 75 тыс</a:t>
            </a:r>
            <a:r>
              <a:rPr lang="ru-RU" sz="1200" dirty="0" smtClean="0">
                <a:latin typeface="PT Sans" panose="020B0503020203020204" pitchFamily="34" charset="-52"/>
              </a:rPr>
              <a:t>. руб</a:t>
            </a:r>
            <a:r>
              <a:rPr lang="ru-RU" sz="1200" dirty="0">
                <a:latin typeface="PT Sans" panose="020B0503020203020204" pitchFamily="34" charset="-52"/>
              </a:rPr>
              <a:t>.</a:t>
            </a:r>
          </a:p>
        </p:txBody>
      </p:sp>
      <p:sp>
        <p:nvSpPr>
          <p:cNvPr id="11" name="Объект 2"/>
          <p:cNvSpPr txBox="1">
            <a:spLocks/>
          </p:cNvSpPr>
          <p:nvPr>
            <p:extLst>
              <p:ext uri="{D42A27DB-BD31-4B8C-83A1-F6EECF244321}">
                <p14:modId xmlns:p14="http://schemas.microsoft.com/office/powerpoint/2010/main" val="2143825096"/>
              </p:ext>
            </p:extLst>
          </p:nvPr>
        </p:nvSpPr>
        <p:spPr>
          <a:xfrm>
            <a:off x="257589" y="5811180"/>
            <a:ext cx="3018267" cy="10246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dirty="0">
                <a:solidFill>
                  <a:srgbClr val="FF0000"/>
                </a:solidFill>
                <a:latin typeface="PT Sans" panose="020B0503020203020204" pitchFamily="34" charset="-52"/>
              </a:rPr>
              <a:t>стоимость реализации</a:t>
            </a:r>
          </a:p>
          <a:p>
            <a:pPr>
              <a:buNone/>
            </a:pPr>
            <a:r>
              <a:rPr lang="ru-RU" dirty="0" smtClean="0">
                <a:latin typeface="PT Sans" panose="020B0503020203020204" pitchFamily="34" charset="-52"/>
              </a:rPr>
              <a:t>99,0897</a:t>
            </a:r>
            <a:r>
              <a:rPr lang="ru-RU" b="1" dirty="0">
                <a:solidFill>
                  <a:srgbClr val="0066AC"/>
                </a:solidFill>
                <a:latin typeface="PT Sans" panose="020B0503020203020204" pitchFamily="34" charset="-52"/>
              </a:rPr>
              <a:t> млн.</a:t>
            </a:r>
            <a:endParaRPr lang="ru-RU" b="1" dirty="0"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10100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ЕТРО\Desktop\ПРЕЗЕНТАЦИЯ (Руфина)\ПРЕЗЕНТАЦИЯ (Руфина)\материалы\элементы\плашка сер градиен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8477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0066AC"/>
                </a:solidFill>
                <a:latin typeface="PT Sans" panose="020B0503020203020204" pitchFamily="34" charset="-52"/>
              </a:rPr>
              <a:t>РЕКОНСТРУКЦИЯ</a:t>
            </a:r>
          </a:p>
          <a:p>
            <a:r>
              <a:rPr lang="ru-RU" sz="2000" dirty="0">
                <a:solidFill>
                  <a:srgbClr val="0066AC"/>
                </a:solidFill>
                <a:latin typeface="PT Sans" panose="020B0503020203020204" pitchFamily="34" charset="-52"/>
              </a:rPr>
              <a:t>«ДРАМАТИЧЕСКИЙ ТЕАТР «КОЛЕСО»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478224" y="215910"/>
            <a:ext cx="665776" cy="4180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66AC"/>
                </a:solidFill>
                <a:latin typeface="PT Sans" panose="020B0503020203020204" pitchFamily="34" charset="-52"/>
              </a:rPr>
              <a:t>8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48625" y="1076"/>
            <a:ext cx="722975" cy="8477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>
                <a:solidFill>
                  <a:srgbClr val="0066AC"/>
                </a:solidFill>
                <a:latin typeface="PT Sans" panose="020B0503020203020204" pitchFamily="34" charset="-52"/>
              </a:rPr>
              <a:t>пункт</a:t>
            </a:r>
          </a:p>
          <a:p>
            <a:r>
              <a:rPr lang="ru-RU" sz="1300" dirty="0">
                <a:solidFill>
                  <a:srgbClr val="0066AC"/>
                </a:solidFill>
                <a:latin typeface="PT Sans" panose="020B0503020203020204" pitchFamily="34" charset="-52"/>
              </a:rPr>
              <a:t>№27</a:t>
            </a:r>
          </a:p>
          <a:p>
            <a:r>
              <a:rPr lang="ru-RU" sz="1300" dirty="0">
                <a:solidFill>
                  <a:srgbClr val="0066AC"/>
                </a:solidFill>
                <a:latin typeface="PT Sans" panose="020B0503020203020204" pitchFamily="34" charset="-52"/>
              </a:rPr>
              <a:t>Плана</a:t>
            </a:r>
          </a:p>
        </p:txBody>
      </p:sp>
      <p:pic>
        <p:nvPicPr>
          <p:cNvPr id="9" name="Picture 3" descr="C:\Users\ПЕТРО\Desktop\ПРЕЗЕНТАЦИЯ (Руфина)\ПРЕЗЕНТАЦИЯ (Руфина)\материалы\элементы\бел прозрачная плаш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8801"/>
            <a:ext cx="4572000" cy="60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 txBox="1">
            <a:spLocks/>
          </p:cNvSpPr>
          <p:nvPr>
            <p:extLst>
              <p:ext uri="{D42A27DB-BD31-4B8C-83A1-F6EECF244321}">
                <p14:modId xmlns:p14="http://schemas.microsoft.com/office/powerpoint/2010/main" val="1281436277"/>
              </p:ext>
            </p:extLst>
          </p:nvPr>
        </p:nvSpPr>
        <p:spPr>
          <a:xfrm>
            <a:off x="248624" y="1052736"/>
            <a:ext cx="4323376" cy="47584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0066AC"/>
                </a:solidFill>
                <a:latin typeface="PT Sans" panose="020B0503020203020204" pitchFamily="34" charset="-52"/>
              </a:rPr>
              <a:t>Наименование объекта:</a:t>
            </a:r>
          </a:p>
          <a:p>
            <a:pPr marL="0" indent="0">
              <a:buNone/>
            </a:pPr>
            <a:r>
              <a:rPr lang="ru-RU" dirty="0">
                <a:latin typeface="PT Sans" panose="020B0503020203020204" pitchFamily="34" charset="-52"/>
              </a:rPr>
              <a:t>реконструкция муниципального автономного</a:t>
            </a:r>
          </a:p>
          <a:p>
            <a:pPr marL="0" indent="0">
              <a:buNone/>
            </a:pPr>
            <a:r>
              <a:rPr lang="ru-RU" dirty="0">
                <a:latin typeface="PT Sans" panose="020B0503020203020204" pitchFamily="34" charset="-52"/>
              </a:rPr>
              <a:t>учреждения искусства «Драматический</a:t>
            </a:r>
          </a:p>
          <a:p>
            <a:pPr marL="0" indent="0">
              <a:buNone/>
            </a:pPr>
            <a:r>
              <a:rPr lang="ru-RU" dirty="0">
                <a:latin typeface="PT Sans" panose="020B0503020203020204" pitchFamily="34" charset="-52"/>
              </a:rPr>
              <a:t>театр «Колесо» им. народного артиста</a:t>
            </a:r>
          </a:p>
          <a:p>
            <a:pPr marL="0" indent="0">
              <a:buNone/>
            </a:pPr>
            <a:r>
              <a:rPr lang="ru-RU" dirty="0">
                <a:latin typeface="PT Sans" panose="020B0503020203020204" pitchFamily="34" charset="-52"/>
              </a:rPr>
              <a:t>Российской Федерации Г.Б. Дроздова»</a:t>
            </a:r>
          </a:p>
          <a:p>
            <a:pPr marL="0" indent="0">
              <a:buNone/>
            </a:pPr>
            <a:r>
              <a:rPr lang="ru-RU" dirty="0">
                <a:latin typeface="PT Sans" panose="020B0503020203020204" pitchFamily="34" charset="-52"/>
              </a:rPr>
              <a:t>(корпус по адресу: ул. Свердлова, д. 11а)</a:t>
            </a:r>
          </a:p>
          <a:p>
            <a:pPr marL="0" indent="0">
              <a:buNone/>
            </a:pPr>
            <a:endParaRPr lang="ru-RU" dirty="0">
              <a:latin typeface="PT Sans" panose="020B0503020203020204" pitchFamily="34" charset="-52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66AC"/>
                </a:solidFill>
                <a:latin typeface="PT Sans" panose="020B0503020203020204" pitchFamily="34" charset="-52"/>
              </a:rPr>
              <a:t>Срок реализации:</a:t>
            </a:r>
            <a:r>
              <a:rPr lang="ru-RU" dirty="0">
                <a:latin typeface="PT Sans" panose="020B0503020203020204" pitchFamily="34" charset="-52"/>
              </a:rPr>
              <a:t> </a:t>
            </a:r>
            <a:r>
              <a:rPr lang="ru-RU" dirty="0" smtClean="0">
                <a:latin typeface="PT Sans" panose="020B0503020203020204" pitchFamily="34" charset="-52"/>
              </a:rPr>
              <a:t>2017-2019</a:t>
            </a:r>
          </a:p>
          <a:p>
            <a:pPr marL="0" indent="0">
              <a:buNone/>
            </a:pPr>
            <a:endParaRPr lang="ru-RU" dirty="0">
              <a:latin typeface="PT Sans" panose="020B0503020203020204" pitchFamily="34" charset="-52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66AC"/>
                </a:solidFill>
                <a:latin typeface="PT Sans" panose="020B0503020203020204" pitchFamily="34" charset="-52"/>
              </a:rPr>
              <a:t>Заключение </a:t>
            </a:r>
            <a:r>
              <a:rPr lang="ru-RU" dirty="0" err="1">
                <a:solidFill>
                  <a:srgbClr val="0066AC"/>
                </a:solidFill>
                <a:latin typeface="PT Sans" panose="020B0503020203020204" pitchFamily="34" charset="-52"/>
              </a:rPr>
              <a:t>госэкспертизы</a:t>
            </a:r>
            <a:r>
              <a:rPr lang="ru-RU" dirty="0">
                <a:solidFill>
                  <a:srgbClr val="0066AC"/>
                </a:solidFill>
                <a:latin typeface="PT Sans" panose="020B0503020203020204" pitchFamily="34" charset="-52"/>
              </a:rPr>
              <a:t>: </a:t>
            </a:r>
            <a:r>
              <a:rPr lang="ru-RU" dirty="0">
                <a:latin typeface="PT Sans" panose="020B0503020203020204" pitchFamily="34" charset="-52"/>
              </a:rPr>
              <a:t>Планируемый срок получения положительного заключения </a:t>
            </a:r>
            <a:r>
              <a:rPr lang="ru-RU" dirty="0" err="1" smtClean="0">
                <a:latin typeface="PT Sans" panose="020B0503020203020204" pitchFamily="34" charset="-52"/>
              </a:rPr>
              <a:t>госэкспертизы</a:t>
            </a:r>
            <a:r>
              <a:rPr lang="ru-RU" dirty="0" smtClean="0">
                <a:latin typeface="PT Sans" panose="020B0503020203020204" pitchFamily="34" charset="-52"/>
              </a:rPr>
              <a:t> </a:t>
            </a:r>
            <a:r>
              <a:rPr lang="ru-RU" dirty="0" smtClean="0">
                <a:latin typeface="PT Sans" panose="020B0503020203020204" pitchFamily="34" charset="-52"/>
              </a:rPr>
              <a:t>25.12.2017</a:t>
            </a:r>
          </a:p>
          <a:p>
            <a:pPr marL="0" indent="0">
              <a:buNone/>
            </a:pPr>
            <a:endParaRPr lang="ru-RU" dirty="0">
              <a:latin typeface="PT Sans" panose="020B0503020203020204" pitchFamily="34" charset="-52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66AC"/>
                </a:solidFill>
                <a:latin typeface="PT Sans" panose="020B0503020203020204" pitchFamily="34" charset="-52"/>
              </a:rPr>
              <a:t>Заявка на получение субсидий</a:t>
            </a:r>
            <a:r>
              <a:rPr lang="ru-RU" dirty="0" smtClean="0">
                <a:solidFill>
                  <a:srgbClr val="0066AC"/>
                </a:solidFill>
                <a:latin typeface="PT Sans" panose="020B0503020203020204" pitchFamily="34" charset="-52"/>
              </a:rPr>
              <a:t>: </a:t>
            </a:r>
            <a:r>
              <a:rPr lang="ru-RU" dirty="0">
                <a:latin typeface="PT Sans" panose="020B0503020203020204" pitchFamily="34" charset="-52"/>
              </a:rPr>
              <a:t>Предоставление заявочной документации на получение субсидий из федерального бюджета - 20.01.2018</a:t>
            </a:r>
            <a:r>
              <a:rPr lang="ru-RU" dirty="0" smtClean="0">
                <a:latin typeface="PT Sans" panose="020B0503020203020204" pitchFamily="34" charset="-52"/>
              </a:rPr>
              <a:t>.</a:t>
            </a:r>
          </a:p>
          <a:p>
            <a:pPr marL="0" indent="0">
              <a:buNone/>
            </a:pPr>
            <a:endParaRPr lang="ru-RU" dirty="0">
              <a:latin typeface="PT Sans" panose="020B0503020203020204" pitchFamily="34" charset="-52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66AC"/>
                </a:solidFill>
                <a:latin typeface="PT Sans" panose="020B0503020203020204" pitchFamily="34" charset="-52"/>
              </a:rPr>
              <a:t>Стадия реализации: </a:t>
            </a:r>
            <a:r>
              <a:rPr lang="ru-RU" dirty="0" smtClean="0">
                <a:latin typeface="PT Sans" panose="020B0503020203020204" pitchFamily="34" charset="-52"/>
              </a:rPr>
              <a:t>Проведен </a:t>
            </a:r>
            <a:r>
              <a:rPr lang="ru-RU" dirty="0">
                <a:latin typeface="PT Sans" panose="020B0503020203020204" pitchFamily="34" charset="-52"/>
              </a:rPr>
              <a:t>аукцион на разработку проектной документации по объекту «Реконструкция муниципального автономного учреждения искусства "Драматический театр "Колесо" им. народного артиста Российской Федерации Г.Б. Дроздова" (корпус по адресу: ул. Свердлова, д.11а)». Победитель  ООО "Теплый  дом". Заключен муниципальный  контракт № 598-дг/5.1 от 10.07.2017. </a:t>
            </a:r>
          </a:p>
        </p:txBody>
      </p:sp>
      <p:sp>
        <p:nvSpPr>
          <p:cNvPr id="11" name="Объект 2"/>
          <p:cNvSpPr txBox="1">
            <a:spLocks/>
          </p:cNvSpPr>
          <p:nvPr>
            <p:extLst>
              <p:ext uri="{D42A27DB-BD31-4B8C-83A1-F6EECF244321}">
                <p14:modId xmlns:p14="http://schemas.microsoft.com/office/powerpoint/2010/main" val="4086854325"/>
              </p:ext>
            </p:extLst>
          </p:nvPr>
        </p:nvSpPr>
        <p:spPr>
          <a:xfrm>
            <a:off x="257589" y="5811180"/>
            <a:ext cx="3018267" cy="10246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dirty="0">
                <a:solidFill>
                  <a:srgbClr val="FF0000"/>
                </a:solidFill>
                <a:latin typeface="PT Sans" panose="020B0503020203020204" pitchFamily="34" charset="-52"/>
              </a:rPr>
              <a:t>стоимость реализации</a:t>
            </a:r>
          </a:p>
          <a:p>
            <a:pPr>
              <a:buNone/>
            </a:pPr>
            <a:r>
              <a:rPr lang="ru-RU" dirty="0" smtClean="0">
                <a:latin typeface="PT Sans" panose="020B0503020203020204" pitchFamily="34" charset="-52"/>
              </a:rPr>
              <a:t>638,352</a:t>
            </a:r>
            <a:r>
              <a:rPr lang="ru-RU" b="1" dirty="0">
                <a:solidFill>
                  <a:srgbClr val="0066AC"/>
                </a:solidFill>
                <a:latin typeface="PT Sans" panose="020B0503020203020204" pitchFamily="34" charset="-52"/>
              </a:rPr>
              <a:t> млн.</a:t>
            </a:r>
            <a:endParaRPr lang="ru-RU" b="1" dirty="0"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129103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648</Words>
  <Application>Microsoft Office PowerPoint</Application>
  <PresentationFormat>Экран (4:3)</PresentationFormat>
  <Paragraphs>149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ПЕТРО</dc:creator>
  <cp:lastModifiedBy>пк1</cp:lastModifiedBy>
  <cp:revision>52</cp:revision>
  <dcterms:created xsi:type="dcterms:W3CDTF">2017-06-27T06:31:31Z</dcterms:created>
  <dcterms:modified xsi:type="dcterms:W3CDTF">2017-08-28T04:33:54Z</dcterms:modified>
</cp:coreProperties>
</file>