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BDE31B-96C5-4041-AA6E-5AD2BA4C3E7D}" type="datetimeFigureOut">
              <a:rPr lang="ru-RU" smtClean="0"/>
              <a:t>22.05.2019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E38C61-6301-48CB-B1D1-D957E2DAAE11}" type="slidenum">
              <a:rPr lang="ru-RU" smtClean="0"/>
              <a:t>‹#›</a:t>
            </a:fld>
            <a:endParaRPr lang="ru-RU"/>
          </a:p>
        </p:txBody>
      </p:sp>
    </p:spTree>
    <p:extLst>
      <p:ext uri="{BB962C8B-B14F-4D97-AF65-F5344CB8AC3E}">
        <p14:creationId xmlns:p14="http://schemas.microsoft.com/office/powerpoint/2010/main" val="84828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73793B-6B2B-4161-850F-1C4E4ECA3F14}" type="slidenum">
              <a:rPr lang="ru-RU" smtClean="0"/>
              <a:t>17</a:t>
            </a:fld>
            <a:endParaRPr lang="ru-RU"/>
          </a:p>
        </p:txBody>
      </p:sp>
    </p:spTree>
    <p:extLst>
      <p:ext uri="{BB962C8B-B14F-4D97-AF65-F5344CB8AC3E}">
        <p14:creationId xmlns:p14="http://schemas.microsoft.com/office/powerpoint/2010/main" val="245599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2F18F90-4E82-4DCB-B283-464A592F6A30}" type="datetimeFigureOut">
              <a:rPr lang="ru-RU" smtClean="0"/>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109084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2F18F90-4E82-4DCB-B283-464A592F6A30}" type="datetimeFigureOut">
              <a:rPr lang="ru-RU" smtClean="0"/>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1209956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2F18F90-4E82-4DCB-B283-464A592F6A30}" type="datetimeFigureOut">
              <a:rPr lang="ru-RU" smtClean="0"/>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210242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2F18F90-4E82-4DCB-B283-464A592F6A30}" type="datetimeFigureOut">
              <a:rPr lang="ru-RU" smtClean="0"/>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324475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2F18F90-4E82-4DCB-B283-464A592F6A30}" type="datetimeFigureOut">
              <a:rPr lang="ru-RU" smtClean="0"/>
              <a:t>22.05.2019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77046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2F18F90-4E82-4DCB-B283-464A592F6A30}" type="datetimeFigureOut">
              <a:rPr lang="ru-RU" smtClean="0"/>
              <a:t>22.05.2019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136156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2F18F90-4E82-4DCB-B283-464A592F6A30}" type="datetimeFigureOut">
              <a:rPr lang="ru-RU" smtClean="0"/>
              <a:t>22.05.2019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3282437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2F18F90-4E82-4DCB-B283-464A592F6A30}" type="datetimeFigureOut">
              <a:rPr lang="ru-RU" smtClean="0"/>
              <a:t>22.05.2019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347176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2F18F90-4E82-4DCB-B283-464A592F6A30}" type="datetimeFigureOut">
              <a:rPr lang="ru-RU" smtClean="0"/>
              <a:t>22.05.2019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1851483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2F18F90-4E82-4DCB-B283-464A592F6A30}" type="datetimeFigureOut">
              <a:rPr lang="ru-RU" smtClean="0"/>
              <a:t>22.05.2019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120060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2F18F90-4E82-4DCB-B283-464A592F6A30}" type="datetimeFigureOut">
              <a:rPr lang="ru-RU" smtClean="0"/>
              <a:t>22.05.2019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9857B7B-A76C-4D36-B404-7A95EE3904F4}" type="slidenum">
              <a:rPr lang="ru-RU" smtClean="0"/>
              <a:t>‹#›</a:t>
            </a:fld>
            <a:endParaRPr lang="ru-RU"/>
          </a:p>
        </p:txBody>
      </p:sp>
    </p:spTree>
    <p:extLst>
      <p:ext uri="{BB962C8B-B14F-4D97-AF65-F5344CB8AC3E}">
        <p14:creationId xmlns:p14="http://schemas.microsoft.com/office/powerpoint/2010/main" val="168298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18F90-4E82-4DCB-B283-464A592F6A30}" type="datetimeFigureOut">
              <a:rPr lang="ru-RU" smtClean="0"/>
              <a:t>22.05.2019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57B7B-A76C-4D36-B404-7A95EE3904F4}" type="slidenum">
              <a:rPr lang="ru-RU" smtClean="0"/>
              <a:t>‹#›</a:t>
            </a:fld>
            <a:endParaRPr lang="ru-RU"/>
          </a:p>
        </p:txBody>
      </p:sp>
    </p:spTree>
    <p:extLst>
      <p:ext uri="{BB962C8B-B14F-4D97-AF65-F5344CB8AC3E}">
        <p14:creationId xmlns:p14="http://schemas.microsoft.com/office/powerpoint/2010/main" val="296143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4.png"/><Relationship Id="rId4" Type="http://schemas.openxmlformats.org/officeDocument/2006/relationships/image" Target="../media/image12.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9.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609867"/>
            <a:ext cx="9143999" cy="517748"/>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5085184"/>
            <a:ext cx="9143999" cy="1772816"/>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67544" y="409461"/>
            <a:ext cx="826704" cy="91856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539552" y="514798"/>
            <a:ext cx="864096" cy="707886"/>
          </a:xfrm>
          <a:prstGeom prst="rect">
            <a:avLst/>
          </a:prstGeom>
          <a:noFill/>
        </p:spPr>
        <p:txBody>
          <a:bodyPr wrap="square" rtlCol="0">
            <a:spAutoFit/>
          </a:bodyPr>
          <a:lstStyle/>
          <a:p>
            <a:r>
              <a:rPr lang="ru-RU" sz="4000" b="1" dirty="0" smtClean="0">
                <a:solidFill>
                  <a:schemeClr val="bg1">
                    <a:lumMod val="50000"/>
                  </a:schemeClr>
                </a:solidFill>
                <a:latin typeface="Georgia" panose="02040502050405020303" pitchFamily="18" charset="0"/>
              </a:rPr>
              <a:t>21</a:t>
            </a:r>
            <a:endParaRPr lang="ru-RU" sz="4000" b="1" dirty="0">
              <a:solidFill>
                <a:schemeClr val="bg1">
                  <a:lumMod val="50000"/>
                </a:schemeClr>
              </a:solidFill>
              <a:latin typeface="Georgia" panose="02040502050405020303" pitchFamily="18" charset="0"/>
            </a:endParaRPr>
          </a:p>
        </p:txBody>
      </p:sp>
      <p:sp>
        <p:nvSpPr>
          <p:cNvPr id="8" name="TextBox 7"/>
          <p:cNvSpPr txBox="1"/>
          <p:nvPr/>
        </p:nvSpPr>
        <p:spPr>
          <a:xfrm>
            <a:off x="1619672" y="148202"/>
            <a:ext cx="7056784" cy="923330"/>
          </a:xfrm>
          <a:prstGeom prst="rect">
            <a:avLst/>
          </a:prstGeom>
          <a:noFill/>
        </p:spPr>
        <p:txBody>
          <a:bodyPr wrap="square" rtlCol="0">
            <a:spAutoFit/>
          </a:bodyPr>
          <a:lstStyle/>
          <a:p>
            <a:pPr algn="ctr"/>
            <a:r>
              <a:rPr lang="ru-RU" altLang="ru-RU" b="1" dirty="0">
                <a:latin typeface="Times New Roman" panose="02020603050405020304" pitchFamily="18" charset="0"/>
                <a:cs typeface="Times New Roman" panose="02020603050405020304" pitchFamily="18" charset="0"/>
              </a:rPr>
              <a:t>Строительство общеобразовательной школы на 1360 мест,  (1600 мест) расположенной по адресу: Самарская область, г. Тольятти, Автозаводский район, квартал 20</a:t>
            </a:r>
            <a:endParaRPr lang="ru-RU" altLang="ru-RU" dirty="0">
              <a:latin typeface="Times New Roman" panose="02020603050405020304" pitchFamily="18" charset="0"/>
              <a:cs typeface="Times New Roman" panose="02020603050405020304" pitchFamily="18" charset="0"/>
            </a:endParaRPr>
          </a:p>
        </p:txBody>
      </p:sp>
      <p:pic>
        <p:nvPicPr>
          <p:cNvPr id="12" name="Picture 2" descr="C:\Users\ПЕТРО\Desktop\0_119219_f7bd7e43_orig.pn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5888451" y="3602450"/>
            <a:ext cx="2780928" cy="373017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4"/>
          <p:cNvPicPr>
            <a:picLocks noChangeAspect="1"/>
          </p:cNvPicPr>
          <p:nvPr/>
        </p:nvPicPr>
        <p:blipFill>
          <a:blip r:embed="rId4">
            <a:extLst/>
          </a:blip>
          <a:srcRect/>
          <a:stretch>
            <a:fillRect/>
          </a:stretch>
        </p:blipFill>
        <p:spPr bwMode="auto">
          <a:xfrm>
            <a:off x="5149272" y="1320258"/>
            <a:ext cx="3592945" cy="2761564"/>
          </a:xfrm>
          <a:prstGeom prst="rect">
            <a:avLst/>
          </a:prstGeom>
          <a:ln>
            <a:noFill/>
          </a:ln>
          <a:effectLst>
            <a:softEdge rad="112500"/>
          </a:effectLst>
          <a:extLst/>
        </p:spPr>
      </p:pic>
      <p:pic>
        <p:nvPicPr>
          <p:cNvPr id="11" name="Рисунок 5"/>
          <p:cNvPicPr>
            <a:picLocks noChangeAspect="1"/>
          </p:cNvPicPr>
          <p:nvPr/>
        </p:nvPicPr>
        <p:blipFill>
          <a:blip r:embed="rId5">
            <a:extLst/>
          </a:blip>
          <a:srcRect/>
          <a:stretch>
            <a:fillRect/>
          </a:stretch>
        </p:blipFill>
        <p:spPr bwMode="auto">
          <a:xfrm>
            <a:off x="5149273" y="4290830"/>
            <a:ext cx="3592945" cy="2244908"/>
          </a:xfrm>
          <a:prstGeom prst="rect">
            <a:avLst/>
          </a:prstGeom>
          <a:ln>
            <a:noFill/>
          </a:ln>
          <a:effectLst>
            <a:softEdge rad="112500"/>
          </a:effectLst>
          <a:extLst/>
        </p:spPr>
      </p:pic>
      <p:sp>
        <p:nvSpPr>
          <p:cNvPr id="13" name="TextBox 2"/>
          <p:cNvSpPr txBox="1">
            <a:spLocks noChangeArrowheads="1"/>
          </p:cNvSpPr>
          <p:nvPr/>
        </p:nvSpPr>
        <p:spPr bwMode="auto">
          <a:xfrm>
            <a:off x="321519" y="1489681"/>
            <a:ext cx="461803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ru-RU" altLang="ru-RU" sz="1400" dirty="0">
                <a:latin typeface="Times New Roman" panose="02020603050405020304" pitchFamily="18" charset="0"/>
                <a:cs typeface="Times New Roman" panose="02020603050405020304" pitchFamily="18" charset="0"/>
              </a:rPr>
              <a:t>Стадия реализации: </a:t>
            </a:r>
          </a:p>
          <a:p>
            <a:pPr algn="just" eaLnBrk="1" hangingPunct="1"/>
            <a:r>
              <a:rPr lang="ru-RU" altLang="ru-RU" sz="1400" dirty="0">
                <a:latin typeface="Times New Roman" panose="02020603050405020304" pitchFamily="18" charset="0"/>
                <a:cs typeface="Times New Roman" panose="02020603050405020304" pitchFamily="18" charset="0"/>
              </a:rPr>
              <a:t>11.09.2017 состоялся аукцион, победитель ООО "Меридиан" на сумму 3900,0 тыс. руб. 25.09.2017 заключен муниципальный контракт на привязку повторно применяемой проектной документации по объекту. 16.02.2018 на градостроительном совете одобрен вариант архитектурного решения фасада здания общеобразовательной школы на 1600 мест. 06.03.2018 проектная документация направлена в ГАУ С/о «Государственная экспертиза проектов в строительстве». Получено положительное заключение </a:t>
            </a:r>
            <a:r>
              <a:rPr lang="ru-RU" altLang="ru-RU" sz="1400" dirty="0" err="1">
                <a:latin typeface="Times New Roman" panose="02020603050405020304" pitchFamily="18" charset="0"/>
                <a:cs typeface="Times New Roman" panose="02020603050405020304" pitchFamily="18" charset="0"/>
              </a:rPr>
              <a:t>госэкспретизы</a:t>
            </a:r>
            <a:r>
              <a:rPr lang="ru-RU" altLang="ru-RU" sz="1400" dirty="0">
                <a:latin typeface="Times New Roman" panose="02020603050405020304" pitchFamily="18" charset="0"/>
                <a:cs typeface="Times New Roman" panose="02020603050405020304" pitchFamily="18" charset="0"/>
              </a:rPr>
              <a:t> по проектной документации (63-1-1-3-0069-18 от 31.05.2018). Получено положительного заключения </a:t>
            </a:r>
            <a:r>
              <a:rPr lang="ru-RU" altLang="ru-RU" sz="1400" dirty="0" err="1">
                <a:latin typeface="Times New Roman" panose="02020603050405020304" pitchFamily="18" charset="0"/>
                <a:cs typeface="Times New Roman" panose="02020603050405020304" pitchFamily="18" charset="0"/>
              </a:rPr>
              <a:t>госэкспертизы</a:t>
            </a:r>
            <a:r>
              <a:rPr lang="ru-RU" altLang="ru-RU" sz="1400" dirty="0">
                <a:latin typeface="Times New Roman" panose="02020603050405020304" pitchFamily="18" charset="0"/>
                <a:cs typeface="Times New Roman" panose="02020603050405020304" pitchFamily="18" charset="0"/>
              </a:rPr>
              <a:t> по сметной документации - 09.08.2018, (№63-1-7140-19 от 16.01.2019) 25.03.2019  за № 2559/1 направлен пакет документов  в реестр экономически эффективной документации Минстроя РФ. 30.04.2019 на очередном заседании Нормативно-технического совета  по признанию проектной документации повторного использования экономически эффективной проектной документацией проектная документация по школе 20 квартала включена в Реестр.</a:t>
            </a:r>
          </a:p>
        </p:txBody>
      </p:sp>
    </p:spTree>
    <p:extLst>
      <p:ext uri="{BB962C8B-B14F-4D97-AF65-F5344CB8AC3E}">
        <p14:creationId xmlns:p14="http://schemas.microsoft.com/office/powerpoint/2010/main" val="3040879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Desktop\Дима дизайнер\Проблемные объекты\Power Point\Проблемные объекты Тольятти-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 y="143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277611" y="1808378"/>
            <a:ext cx="1997968" cy="492394"/>
          </a:xfrm>
          <a:prstGeom prst="rect">
            <a:avLst/>
          </a:prstGeom>
        </p:spPr>
        <p:txBody>
          <a:bodyPr wrap="square" lIns="91392" tIns="45696" rIns="91392" bIns="45696">
            <a:spAutoFit/>
          </a:bodyPr>
          <a:lstStyle/>
          <a:p>
            <a:r>
              <a:rPr lang="ru-RU" sz="1300" dirty="0"/>
              <a:t>Застройщик</a:t>
            </a:r>
          </a:p>
          <a:p>
            <a:r>
              <a:rPr lang="ru-RU" sz="1300" b="1" dirty="0"/>
              <a:t>ЖСК «ЖАСМИН-ДОМ»</a:t>
            </a:r>
          </a:p>
        </p:txBody>
      </p:sp>
      <p:sp>
        <p:nvSpPr>
          <p:cNvPr id="5" name="Прямоугольник 4"/>
          <p:cNvSpPr/>
          <p:nvPr/>
        </p:nvSpPr>
        <p:spPr>
          <a:xfrm>
            <a:off x="5182543" y="1802546"/>
            <a:ext cx="2088232" cy="492394"/>
          </a:xfrm>
          <a:prstGeom prst="rect">
            <a:avLst/>
          </a:prstGeom>
        </p:spPr>
        <p:txBody>
          <a:bodyPr wrap="square" lIns="91392" tIns="45696" rIns="91392" bIns="45696">
            <a:spAutoFit/>
          </a:bodyPr>
          <a:lstStyle/>
          <a:p>
            <a:r>
              <a:rPr lang="ru-RU" sz="1300" dirty="0"/>
              <a:t>Строительная готовность</a:t>
            </a:r>
          </a:p>
          <a:p>
            <a:r>
              <a:rPr lang="ru-RU" sz="1300" dirty="0"/>
              <a:t>объекта </a:t>
            </a:r>
            <a:r>
              <a:rPr lang="ru-RU" sz="1300" b="1" dirty="0"/>
              <a:t>более 90 %</a:t>
            </a:r>
          </a:p>
        </p:txBody>
      </p:sp>
      <p:sp>
        <p:nvSpPr>
          <p:cNvPr id="7" name="Прямоугольник 6"/>
          <p:cNvSpPr/>
          <p:nvPr/>
        </p:nvSpPr>
        <p:spPr>
          <a:xfrm>
            <a:off x="7155852" y="1866133"/>
            <a:ext cx="1819632" cy="492394"/>
          </a:xfrm>
          <a:prstGeom prst="rect">
            <a:avLst/>
          </a:prstGeom>
        </p:spPr>
        <p:txBody>
          <a:bodyPr wrap="none" lIns="91392" tIns="45696" rIns="91392" bIns="45696">
            <a:spAutoFit/>
          </a:bodyPr>
          <a:lstStyle/>
          <a:p>
            <a:r>
              <a:rPr lang="ru-RU" sz="1300" dirty="0"/>
              <a:t>РНС - </a:t>
            </a:r>
            <a:r>
              <a:rPr lang="ru-RU" sz="1300" b="1" dirty="0"/>
              <a:t>RU 63302000-229</a:t>
            </a:r>
          </a:p>
          <a:p>
            <a:r>
              <a:rPr lang="ru-RU" sz="1300" dirty="0"/>
              <a:t>Выдано: </a:t>
            </a:r>
            <a:r>
              <a:rPr lang="ru-RU" sz="1300" b="1" dirty="0"/>
              <a:t>26.04.2011. г. </a:t>
            </a:r>
          </a:p>
        </p:txBody>
      </p:sp>
      <p:pic>
        <p:nvPicPr>
          <p:cNvPr id="9"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0956" y="1163518"/>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1952" y="1306964"/>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3738" y="1214653"/>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5483097"/>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597611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75440" y="2984048"/>
            <a:ext cx="3702436" cy="2607851"/>
          </a:xfrm>
          <a:prstGeom prst="rect">
            <a:avLst/>
          </a:prstGeom>
        </p:spPr>
        <p:txBody>
          <a:bodyPr wrap="square" lIns="91392" tIns="45696" rIns="91392" bIns="45696">
            <a:spAutoFit/>
          </a:bodyPr>
          <a:lstStyle/>
          <a:p>
            <a:r>
              <a:rPr lang="ru-RU" sz="1600" dirty="0"/>
              <a:t>Проблема завершения строительства: «двойные продажи» 127 квартир.</a:t>
            </a:r>
          </a:p>
          <a:p>
            <a:r>
              <a:rPr lang="ru-RU" sz="1600" dirty="0"/>
              <a:t>В настоящее время администрацией </a:t>
            </a:r>
            <a:r>
              <a:rPr lang="ru-RU" sz="1600" dirty="0" err="1"/>
              <a:t>г.о</a:t>
            </a:r>
            <a:r>
              <a:rPr lang="ru-RU" sz="1600" dirty="0"/>
              <a:t>.  Тольятти совместно с министерством строительства СО ведутся переговоры с ПАО АКБ «Связь-Банк» и представителем инвестора физических лиц об уступке прав требований с дисконтом, а также возможные пути решения данного вопроса.</a:t>
            </a:r>
          </a:p>
        </p:txBody>
      </p:sp>
      <p:sp>
        <p:nvSpPr>
          <p:cNvPr id="21" name="Прямоугольник 20"/>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2" name="Прямоугольник 21"/>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1750347" y="228778"/>
            <a:ext cx="7193446" cy="597967"/>
          </a:xfrm>
          <a:prstGeom prst="rect">
            <a:avLst/>
          </a:prstGeom>
        </p:spPr>
        <p:txBody>
          <a:bodyPr wrap="square" lIns="91392" tIns="45696" rIns="91392" bIns="45696">
            <a:spAutoFit/>
          </a:bodyPr>
          <a:lstStyle/>
          <a:p>
            <a:r>
              <a:rPr lang="ru-RU" sz="1600" dirty="0"/>
              <a:t>ЖИЛОЙ ДОМ С НЕЖИЛЫМИ ПОМЕЩЕНИЯМИ И ИНЖЕНЕРНО-ТЕХНИЧЕСКИМ </a:t>
            </a:r>
          </a:p>
          <a:p>
            <a:r>
              <a:rPr lang="ru-RU" sz="1600" dirty="0"/>
              <a:t>ОБЕСПЕЧЕНИЕМ, РАСПОЛОЖЕННЫЙ ПО УЛ.СВЕРДЛОВА, 9И.</a:t>
            </a:r>
          </a:p>
        </p:txBody>
      </p:sp>
      <p:sp>
        <p:nvSpPr>
          <p:cNvPr id="24" name="TextBox 23"/>
          <p:cNvSpPr txBox="1"/>
          <p:nvPr/>
        </p:nvSpPr>
        <p:spPr>
          <a:xfrm>
            <a:off x="251520" y="466918"/>
            <a:ext cx="936104" cy="619540"/>
          </a:xfrm>
          <a:prstGeom prst="rect">
            <a:avLst/>
          </a:prstGeom>
          <a:noFill/>
        </p:spPr>
        <p:txBody>
          <a:bodyPr wrap="square" lIns="80147" tIns="40074" rIns="80147" bIns="40074" rtlCol="0">
            <a:spAutoFit/>
          </a:bodyPr>
          <a:lstStyle/>
          <a:p>
            <a:r>
              <a:rPr lang="ru-RU" sz="3500" b="1" dirty="0">
                <a:solidFill>
                  <a:schemeClr val="bg1">
                    <a:lumMod val="50000"/>
                  </a:schemeClr>
                </a:solidFill>
                <a:latin typeface="Georgia" panose="02040502050405020303" pitchFamily="18" charset="0"/>
              </a:rPr>
              <a:t> </a:t>
            </a:r>
            <a:r>
              <a:rPr lang="ru-RU" sz="3500" b="1" dirty="0" smtClean="0">
                <a:solidFill>
                  <a:schemeClr val="bg1">
                    <a:lumMod val="50000"/>
                  </a:schemeClr>
                </a:solidFill>
                <a:latin typeface="Georgia" panose="02040502050405020303" pitchFamily="18" charset="0"/>
              </a:rPr>
              <a:t>30</a:t>
            </a:r>
            <a:endParaRPr lang="ru-RU" sz="3500" b="1"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2863322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user\Desktop\Дима дизайнер\Проблемные объекты\Power Point\Проблемные объекты Тольятти-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0" y="-1277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22300" y="1835047"/>
            <a:ext cx="1997968" cy="461616"/>
          </a:xfrm>
          <a:prstGeom prst="rect">
            <a:avLst/>
          </a:prstGeom>
        </p:spPr>
        <p:txBody>
          <a:bodyPr wrap="square" lIns="91392" tIns="45696" rIns="91392" bIns="45696">
            <a:spAutoFit/>
          </a:bodyPr>
          <a:lstStyle/>
          <a:p>
            <a:r>
              <a:rPr lang="ru-RU" sz="1200" dirty="0"/>
              <a:t>Застройщик</a:t>
            </a:r>
          </a:p>
          <a:p>
            <a:r>
              <a:rPr lang="ru-RU" sz="1200" b="1" dirty="0"/>
              <a:t>ООО «Сентябрь-два»</a:t>
            </a:r>
          </a:p>
        </p:txBody>
      </p:sp>
      <p:sp>
        <p:nvSpPr>
          <p:cNvPr id="5" name="Прямоугольник 4"/>
          <p:cNvSpPr/>
          <p:nvPr/>
        </p:nvSpPr>
        <p:spPr>
          <a:xfrm>
            <a:off x="5372469" y="1855884"/>
            <a:ext cx="2088232" cy="461616"/>
          </a:xfrm>
          <a:prstGeom prst="rect">
            <a:avLst/>
          </a:prstGeom>
        </p:spPr>
        <p:txBody>
          <a:bodyPr wrap="square" lIns="91392" tIns="45696" rIns="91392" bIns="45696">
            <a:spAutoFit/>
          </a:bodyPr>
          <a:lstStyle/>
          <a:p>
            <a:r>
              <a:rPr lang="ru-RU" sz="1200" dirty="0"/>
              <a:t>Строительная готовность</a:t>
            </a:r>
          </a:p>
          <a:p>
            <a:r>
              <a:rPr lang="ru-RU" sz="1200" dirty="0"/>
              <a:t>объекта - </a:t>
            </a:r>
            <a:r>
              <a:rPr lang="ru-RU" sz="1200" b="1" dirty="0"/>
              <a:t>88%</a:t>
            </a:r>
          </a:p>
        </p:txBody>
      </p:sp>
      <p:sp>
        <p:nvSpPr>
          <p:cNvPr id="7" name="Прямоугольник 6"/>
          <p:cNvSpPr/>
          <p:nvPr/>
        </p:nvSpPr>
        <p:spPr>
          <a:xfrm>
            <a:off x="7308145" y="1896361"/>
            <a:ext cx="1657729" cy="461616"/>
          </a:xfrm>
          <a:prstGeom prst="rect">
            <a:avLst/>
          </a:prstGeom>
        </p:spPr>
        <p:txBody>
          <a:bodyPr wrap="none" lIns="91392" tIns="45696" rIns="91392" bIns="45696">
            <a:spAutoFit/>
          </a:bodyPr>
          <a:lstStyle/>
          <a:p>
            <a:r>
              <a:rPr lang="ru-RU" sz="1200" dirty="0"/>
              <a:t>РНС - </a:t>
            </a:r>
            <a:r>
              <a:rPr lang="ru-RU" sz="1200" b="1" dirty="0"/>
              <a:t>RU63302000-204</a:t>
            </a:r>
          </a:p>
          <a:p>
            <a:r>
              <a:rPr lang="ru-RU" sz="1200" dirty="0"/>
              <a:t>Выдано: </a:t>
            </a:r>
            <a:r>
              <a:rPr lang="ru-RU" sz="1200" b="1" dirty="0"/>
              <a:t>15.11.2010 г. </a:t>
            </a:r>
          </a:p>
        </p:txBody>
      </p:sp>
      <p:pic>
        <p:nvPicPr>
          <p:cNvPr id="9"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7861" y="1212579"/>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1911" y="1265759"/>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143" y="1179241"/>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596" y="4278038"/>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596" y="5613718"/>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79840" y="2971825"/>
            <a:ext cx="3620730" cy="1882060"/>
          </a:xfrm>
          <a:prstGeom prst="rect">
            <a:avLst/>
          </a:prstGeom>
        </p:spPr>
        <p:txBody>
          <a:bodyPr wrap="square" lIns="91392" tIns="45696" rIns="91392" bIns="45696">
            <a:spAutoFit/>
          </a:bodyPr>
          <a:lstStyle/>
          <a:p>
            <a:r>
              <a:rPr lang="ru-RU" sz="1400" dirty="0"/>
              <a:t>На сегодняшний день конкурсным управляющим  ООО «Сентябрь-два» ведётся работа</a:t>
            </a:r>
          </a:p>
          <a:p>
            <a:pPr marL="250460" indent="-250460">
              <a:buFontTx/>
              <a:buChar char="-"/>
            </a:pPr>
            <a:r>
              <a:rPr lang="ru-RU" sz="1400" dirty="0"/>
              <a:t>по оспариванию сделок (уменьшению кредиторской задолженности), </a:t>
            </a:r>
          </a:p>
          <a:p>
            <a:pPr marL="250460" indent="-250460">
              <a:buFontTx/>
              <a:buChar char="-"/>
            </a:pPr>
            <a:r>
              <a:rPr lang="ru-RU" sz="1400" dirty="0"/>
              <a:t>поиску источника средств на завершение строительства, </a:t>
            </a:r>
          </a:p>
          <a:p>
            <a:pPr marL="250460" indent="-250460">
              <a:buFontTx/>
              <a:buChar char="-"/>
            </a:pPr>
            <a:r>
              <a:rPr lang="ru-RU" sz="1400" dirty="0"/>
              <a:t>привлечению инвестора на объект</a:t>
            </a:r>
          </a:p>
        </p:txBody>
      </p:sp>
      <p:sp>
        <p:nvSpPr>
          <p:cNvPr id="20" name="Прямоугольник 19"/>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1" name="Прямоугольник 20"/>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1684668" y="223611"/>
            <a:ext cx="10153128" cy="692449"/>
          </a:xfrm>
          <a:prstGeom prst="rect">
            <a:avLst/>
          </a:prstGeom>
        </p:spPr>
        <p:txBody>
          <a:bodyPr wrap="square" lIns="91392" tIns="45696" rIns="91392" bIns="45696">
            <a:spAutoFit/>
          </a:bodyPr>
          <a:lstStyle/>
          <a:p>
            <a:r>
              <a:rPr lang="ru-RU" sz="1300" dirty="0"/>
              <a:t>ЖИЛОЙ ДОМ С НЕЖИЛЫМИ ПОМЕЩЕНИЯМИ, РАСПОЛОЖЕННЫЙ  ЮГО-ВОСТОЧНЕЕ ПЕРЕСЕЧЕНИЯ</a:t>
            </a:r>
          </a:p>
          <a:p>
            <a:r>
              <a:rPr lang="ru-RU" sz="1300" dirty="0"/>
              <a:t>УЛ. КОММУНИСТИЧЕСКОЙ И УЛ. МАТРОСОВА В КОМСОМОЛЬСКОМ РАЙОНЕ</a:t>
            </a:r>
          </a:p>
          <a:p>
            <a:r>
              <a:rPr lang="ru-RU" sz="1300" dirty="0"/>
              <a:t>Г. ТОЛЬЯТТИ (ЗАСТРОЙЩИК ООО СЕНТЯБРЬ-ДВА).</a:t>
            </a:r>
          </a:p>
        </p:txBody>
      </p:sp>
      <p:sp>
        <p:nvSpPr>
          <p:cNvPr id="23" name="TextBox 22"/>
          <p:cNvSpPr txBox="1"/>
          <p:nvPr/>
        </p:nvSpPr>
        <p:spPr>
          <a:xfrm>
            <a:off x="325048" y="478171"/>
            <a:ext cx="787824" cy="619540"/>
          </a:xfrm>
          <a:prstGeom prst="rect">
            <a:avLst/>
          </a:prstGeom>
          <a:noFill/>
        </p:spPr>
        <p:txBody>
          <a:bodyPr wrap="square" lIns="80147" tIns="40074" rIns="80147" bIns="40074" rtlCol="0">
            <a:spAutoFit/>
          </a:bodyPr>
          <a:lstStyle/>
          <a:p>
            <a:r>
              <a:rPr lang="ru-RU" sz="3500" b="1" dirty="0">
                <a:solidFill>
                  <a:schemeClr val="bg1">
                    <a:lumMod val="50000"/>
                  </a:schemeClr>
                </a:solidFill>
                <a:latin typeface="Georgia" panose="02040502050405020303" pitchFamily="18" charset="0"/>
              </a:rPr>
              <a:t> </a:t>
            </a:r>
            <a:r>
              <a:rPr lang="ru-RU" sz="3500" b="1" dirty="0" smtClean="0">
                <a:solidFill>
                  <a:schemeClr val="bg1">
                    <a:lumMod val="50000"/>
                  </a:schemeClr>
                </a:solidFill>
                <a:latin typeface="Georgia" panose="02040502050405020303" pitchFamily="18" charset="0"/>
              </a:rPr>
              <a:t>31</a:t>
            </a:r>
            <a:endParaRPr lang="ru-RU" sz="3500" b="1"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325664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user\Desktop\Дима дизайнер\Проблемные объекты\Power Point\Проблемные объекты Тольятти-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5" y="0"/>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5"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370784" y="1832943"/>
            <a:ext cx="2286000" cy="461616"/>
          </a:xfrm>
          <a:prstGeom prst="rect">
            <a:avLst/>
          </a:prstGeom>
        </p:spPr>
        <p:txBody>
          <a:bodyPr wrap="square" lIns="91392" tIns="45696" rIns="91392" bIns="45696">
            <a:spAutoFit/>
          </a:bodyPr>
          <a:lstStyle/>
          <a:p>
            <a:r>
              <a:rPr lang="ru-RU" sz="1200" dirty="0"/>
              <a:t>Застройщик</a:t>
            </a:r>
          </a:p>
          <a:p>
            <a:r>
              <a:rPr lang="ru-RU" sz="1200" b="1" dirty="0"/>
              <a:t>ООО УК «Лесной городок»</a:t>
            </a:r>
          </a:p>
        </p:txBody>
      </p:sp>
      <p:sp>
        <p:nvSpPr>
          <p:cNvPr id="5" name="Прямоугольник 4"/>
          <p:cNvSpPr/>
          <p:nvPr/>
        </p:nvSpPr>
        <p:spPr>
          <a:xfrm>
            <a:off x="5315842" y="1832939"/>
            <a:ext cx="2088232" cy="646282"/>
          </a:xfrm>
          <a:prstGeom prst="rect">
            <a:avLst/>
          </a:prstGeom>
        </p:spPr>
        <p:txBody>
          <a:bodyPr wrap="square" lIns="91392" tIns="45696" rIns="91392" bIns="45696">
            <a:spAutoFit/>
          </a:bodyPr>
          <a:lstStyle/>
          <a:p>
            <a:r>
              <a:rPr lang="ru-RU" sz="1200" dirty="0"/>
              <a:t>Строительная готовность</a:t>
            </a:r>
          </a:p>
          <a:p>
            <a:r>
              <a:rPr lang="ru-RU" sz="1200" dirty="0"/>
              <a:t>объекта - </a:t>
            </a:r>
            <a:r>
              <a:rPr lang="ru-RU" sz="1200" b="1" dirty="0"/>
              <a:t>не более 10%</a:t>
            </a:r>
          </a:p>
          <a:p>
            <a:r>
              <a:rPr lang="ru-RU" sz="1200" b="1" dirty="0"/>
              <a:t>(возведен 1 этаж)</a:t>
            </a:r>
          </a:p>
        </p:txBody>
      </p:sp>
      <p:sp>
        <p:nvSpPr>
          <p:cNvPr id="7" name="Прямоугольник 6"/>
          <p:cNvSpPr/>
          <p:nvPr/>
        </p:nvSpPr>
        <p:spPr>
          <a:xfrm>
            <a:off x="7317492" y="1832943"/>
            <a:ext cx="1657729" cy="646282"/>
          </a:xfrm>
          <a:prstGeom prst="rect">
            <a:avLst/>
          </a:prstGeom>
        </p:spPr>
        <p:txBody>
          <a:bodyPr wrap="none" lIns="91392" tIns="45696" rIns="91392" bIns="45696">
            <a:spAutoFit/>
          </a:bodyPr>
          <a:lstStyle/>
          <a:p>
            <a:r>
              <a:rPr lang="ru-RU" sz="1200" dirty="0"/>
              <a:t>РНС - </a:t>
            </a:r>
            <a:r>
              <a:rPr lang="ru-RU" sz="1200" b="1" dirty="0"/>
              <a:t>RU63302000-636</a:t>
            </a:r>
          </a:p>
          <a:p>
            <a:r>
              <a:rPr lang="ru-RU" sz="1200" dirty="0"/>
              <a:t>Выдано: </a:t>
            </a:r>
            <a:r>
              <a:rPr lang="ru-RU" sz="1200" b="1" dirty="0"/>
              <a:t>05.06.2014 г. </a:t>
            </a:r>
          </a:p>
          <a:p>
            <a:r>
              <a:rPr lang="ru-RU" sz="1200" b="1" dirty="0"/>
              <a:t>отменено</a:t>
            </a:r>
          </a:p>
        </p:txBody>
      </p:sp>
      <p:pic>
        <p:nvPicPr>
          <p:cNvPr id="9"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0935" y="1246642"/>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7220" y="1285878"/>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7122" y="1193806"/>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7044"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7044" y="5483097"/>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7044" y="597611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4514880" y="2906515"/>
            <a:ext cx="3690156" cy="3612794"/>
          </a:xfrm>
          <a:prstGeom prst="rect">
            <a:avLst/>
          </a:prstGeom>
        </p:spPr>
        <p:txBody>
          <a:bodyPr wrap="square" lIns="91392" tIns="45696" rIns="91392" bIns="45696">
            <a:spAutoFit/>
          </a:bodyPr>
          <a:lstStyle/>
          <a:p>
            <a:r>
              <a:rPr lang="ru-RU" sz="1600" dirty="0"/>
              <a:t>Завершение строительства объекта учитывая текущую ситуацию с </a:t>
            </a:r>
            <a:r>
              <a:rPr lang="ru-RU" sz="1600" dirty="0" err="1"/>
              <a:t>правопритязаниями</a:t>
            </a:r>
            <a:r>
              <a:rPr lang="ru-RU" sz="1600" dirty="0"/>
              <a:t> на земельный участок, текущим состоянием объекта и исходно – разрешительной документацией на сегодняшний день не является целесообразным. Гражданам участникам строительства объекта необходимо включаться в Реестр граждан чьи денежные средства привлечены и чьи права нарушены, для последующей возможности выделения компенсации министерством строительства СО</a:t>
            </a:r>
          </a:p>
        </p:txBody>
      </p:sp>
      <p:sp>
        <p:nvSpPr>
          <p:cNvPr id="23" name="Прямоугольник 22"/>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4" name="Прямоугольник 23"/>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1685694" y="283918"/>
            <a:ext cx="7458306" cy="830948"/>
          </a:xfrm>
          <a:prstGeom prst="rect">
            <a:avLst/>
          </a:prstGeom>
        </p:spPr>
        <p:txBody>
          <a:bodyPr wrap="square" lIns="91392" tIns="45696" rIns="91392" bIns="45696">
            <a:spAutoFit/>
          </a:bodyPr>
          <a:lstStyle/>
          <a:p>
            <a:r>
              <a:rPr lang="ru-RU" sz="1600" dirty="0"/>
              <a:t>МНОГОКВАРТИРНЫЙ МНОГОЭТАЖНЫЙ ЖИЛОЙ ДОМ С ВСТРОЕНО-ПРИСТРОЕННЫМИ</a:t>
            </a:r>
          </a:p>
          <a:p>
            <a:r>
              <a:rPr lang="ru-RU" sz="1600" dirty="0"/>
              <a:t>АДМИНИСТРАТИВНЫМИ ПОМЕЩЕНИЯМИ (ООО УК «ЛЕСНОЙ ГОРОДОК»)</a:t>
            </a:r>
          </a:p>
        </p:txBody>
      </p:sp>
      <p:sp>
        <p:nvSpPr>
          <p:cNvPr id="26" name="TextBox 25"/>
          <p:cNvSpPr txBox="1"/>
          <p:nvPr/>
        </p:nvSpPr>
        <p:spPr>
          <a:xfrm>
            <a:off x="323528" y="466918"/>
            <a:ext cx="783192" cy="573373"/>
          </a:xfrm>
          <a:prstGeom prst="rect">
            <a:avLst/>
          </a:prstGeom>
          <a:noFill/>
        </p:spPr>
        <p:txBody>
          <a:bodyPr wrap="square" lIns="80147" tIns="40074" rIns="80147" bIns="40074" rtlCol="0">
            <a:spAutoFit/>
          </a:bodyPr>
          <a:lstStyle/>
          <a:p>
            <a:r>
              <a:rPr lang="ru-RU" sz="3200" b="1" dirty="0">
                <a:solidFill>
                  <a:schemeClr val="bg1">
                    <a:lumMod val="50000"/>
                  </a:schemeClr>
                </a:solidFill>
                <a:latin typeface="Georgia" panose="02040502050405020303" pitchFamily="18" charset="0"/>
              </a:rPr>
              <a:t> </a:t>
            </a:r>
            <a:r>
              <a:rPr lang="ru-RU" sz="3200" b="1" dirty="0" smtClean="0">
                <a:solidFill>
                  <a:schemeClr val="bg1">
                    <a:lumMod val="50000"/>
                  </a:schemeClr>
                </a:solidFill>
                <a:latin typeface="Georgia" panose="02040502050405020303" pitchFamily="18" charset="0"/>
              </a:rPr>
              <a:t>32</a:t>
            </a:r>
            <a:endParaRPr lang="ru-RU" sz="3200" b="1"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2844174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Desktop\Дима дизайнер\Проблемные объекты\Power Point\Проблемные объекты Тольятти-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 y="143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49"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20862" y="1808149"/>
            <a:ext cx="1997968" cy="765457"/>
          </a:xfrm>
          <a:prstGeom prst="rect">
            <a:avLst/>
          </a:prstGeom>
        </p:spPr>
        <p:txBody>
          <a:bodyPr wrap="square" lIns="91392" tIns="45696" rIns="91392" bIns="45696">
            <a:spAutoFit/>
          </a:bodyPr>
          <a:lstStyle/>
          <a:p>
            <a:r>
              <a:rPr lang="ru-RU" sz="1400" dirty="0"/>
              <a:t>Застройщик</a:t>
            </a:r>
          </a:p>
          <a:p>
            <a:r>
              <a:rPr lang="ru-RU" sz="1400" b="1" dirty="0"/>
              <a:t>мэрия </a:t>
            </a:r>
            <a:r>
              <a:rPr lang="ru-RU" sz="1400" b="1" dirty="0" err="1"/>
              <a:t>г.о.Тольятти</a:t>
            </a:r>
            <a:r>
              <a:rPr lang="ru-RU" sz="1400" b="1" dirty="0"/>
              <a:t> </a:t>
            </a:r>
          </a:p>
          <a:p>
            <a:r>
              <a:rPr lang="ru-RU" sz="1400" b="1" dirty="0"/>
              <a:t>ООО УК «ТРЦ»</a:t>
            </a:r>
          </a:p>
        </p:txBody>
      </p:sp>
      <p:sp>
        <p:nvSpPr>
          <p:cNvPr id="5" name="Прямоугольник 4"/>
          <p:cNvSpPr/>
          <p:nvPr/>
        </p:nvSpPr>
        <p:spPr>
          <a:xfrm>
            <a:off x="5108401" y="1808149"/>
            <a:ext cx="2088232" cy="542169"/>
          </a:xfrm>
          <a:prstGeom prst="rect">
            <a:avLst/>
          </a:prstGeom>
        </p:spPr>
        <p:txBody>
          <a:bodyPr wrap="square" lIns="91392" tIns="45696" rIns="91392" bIns="45696">
            <a:spAutoFit/>
          </a:bodyPr>
          <a:lstStyle/>
          <a:p>
            <a:r>
              <a:rPr lang="ru-RU" sz="1400" dirty="0"/>
              <a:t>Строительная готовность</a:t>
            </a:r>
          </a:p>
          <a:p>
            <a:r>
              <a:rPr lang="ru-RU" sz="1400" dirty="0"/>
              <a:t>объекта - </a:t>
            </a:r>
            <a:r>
              <a:rPr lang="ru-RU" sz="1400" b="1" dirty="0"/>
              <a:t>70%</a:t>
            </a:r>
          </a:p>
        </p:txBody>
      </p:sp>
      <p:sp>
        <p:nvSpPr>
          <p:cNvPr id="7" name="Прямоугольник 6"/>
          <p:cNvSpPr/>
          <p:nvPr/>
        </p:nvSpPr>
        <p:spPr>
          <a:xfrm>
            <a:off x="6606438" y="2196798"/>
            <a:ext cx="1880867" cy="523172"/>
          </a:xfrm>
          <a:prstGeom prst="rect">
            <a:avLst/>
          </a:prstGeom>
        </p:spPr>
        <p:txBody>
          <a:bodyPr wrap="none" lIns="91392" tIns="45696" rIns="91392" bIns="45696">
            <a:spAutoFit/>
          </a:bodyPr>
          <a:lstStyle/>
          <a:p>
            <a:r>
              <a:rPr lang="ru-RU" sz="1400" dirty="0"/>
              <a:t>РНС - </a:t>
            </a:r>
            <a:r>
              <a:rPr lang="ru-RU" sz="1400" b="1" dirty="0"/>
              <a:t>63302000-211</a:t>
            </a:r>
          </a:p>
          <a:p>
            <a:r>
              <a:rPr lang="ru-RU" sz="1400" dirty="0"/>
              <a:t>Выдано: </a:t>
            </a:r>
            <a:r>
              <a:rPr lang="ru-RU" sz="1400" b="1" dirty="0"/>
              <a:t>17.12.2010 г. </a:t>
            </a:r>
          </a:p>
        </p:txBody>
      </p:sp>
      <p:pic>
        <p:nvPicPr>
          <p:cNvPr id="8"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8" y="1214333"/>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0174" y="1581136"/>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2815" y="1184155"/>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596"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596" y="5483097"/>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596" y="597611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71640" y="3659885"/>
            <a:ext cx="3770784" cy="1569612"/>
          </a:xfrm>
          <a:prstGeom prst="rect">
            <a:avLst/>
          </a:prstGeom>
        </p:spPr>
        <p:txBody>
          <a:bodyPr wrap="square" lIns="91392" tIns="45696" rIns="91392" bIns="45696">
            <a:spAutoFit/>
          </a:bodyPr>
          <a:lstStyle/>
          <a:p>
            <a:r>
              <a:rPr lang="ru-RU" sz="1600" dirty="0"/>
              <a:t>В настоящее время ведётся процесс приёмки результатов обследования объекта, работа по заключению договора на охрану объекта и переговоры с потенциальным инвестором.</a:t>
            </a:r>
          </a:p>
        </p:txBody>
      </p:sp>
      <p:sp>
        <p:nvSpPr>
          <p:cNvPr id="19" name="Прямоугольник 18"/>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0" name="Прямоугольник 19"/>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1708603" y="98158"/>
            <a:ext cx="7112040" cy="849202"/>
          </a:xfrm>
          <a:prstGeom prst="rect">
            <a:avLst/>
          </a:prstGeom>
        </p:spPr>
        <p:txBody>
          <a:bodyPr wrap="square" lIns="91392" tIns="45696" rIns="91392" bIns="45696">
            <a:spAutoFit/>
          </a:bodyPr>
          <a:lstStyle/>
          <a:p>
            <a:r>
              <a:rPr lang="ru-RU" sz="1600" dirty="0"/>
              <a:t>7-МИ ЭТАЖНЫЙ ЖИЛОЙ ДОМ С КВАРТИРАМИ МАНЕВРЕННОГО ФОНДА</a:t>
            </a:r>
          </a:p>
          <a:p>
            <a:r>
              <a:rPr lang="ru-RU" sz="1600" dirty="0"/>
              <a:t>И НЕЖИЛЫМИ ПОМЕЩЕНИЯМИ, РАСПОЛОЖЕННЫЙ</a:t>
            </a:r>
          </a:p>
          <a:p>
            <a:r>
              <a:rPr lang="ru-RU" sz="1600" dirty="0"/>
              <a:t>ПО АДРЕСУ: Г. ТОЛЬЯТТИ, УЛ. ЛАРИНА, 2</a:t>
            </a:r>
          </a:p>
        </p:txBody>
      </p:sp>
      <p:sp>
        <p:nvSpPr>
          <p:cNvPr id="22" name="TextBox 21"/>
          <p:cNvSpPr txBox="1"/>
          <p:nvPr/>
        </p:nvSpPr>
        <p:spPr>
          <a:xfrm>
            <a:off x="323528" y="466918"/>
            <a:ext cx="864096" cy="619540"/>
          </a:xfrm>
          <a:prstGeom prst="rect">
            <a:avLst/>
          </a:prstGeom>
          <a:noFill/>
        </p:spPr>
        <p:txBody>
          <a:bodyPr wrap="square" lIns="80147" tIns="40074" rIns="80147" bIns="40074" rtlCol="0">
            <a:spAutoFit/>
          </a:bodyPr>
          <a:lstStyle/>
          <a:p>
            <a:r>
              <a:rPr lang="ru-RU" sz="3500" b="1" dirty="0">
                <a:solidFill>
                  <a:schemeClr val="bg1">
                    <a:lumMod val="50000"/>
                  </a:schemeClr>
                </a:solidFill>
                <a:latin typeface="Georgia" panose="02040502050405020303" pitchFamily="18" charset="0"/>
              </a:rPr>
              <a:t> </a:t>
            </a:r>
            <a:r>
              <a:rPr lang="ru-RU" sz="3500" b="1" dirty="0" smtClean="0">
                <a:solidFill>
                  <a:schemeClr val="bg1">
                    <a:lumMod val="50000"/>
                  </a:schemeClr>
                </a:solidFill>
                <a:latin typeface="Georgia" panose="02040502050405020303" pitchFamily="18" charset="0"/>
              </a:rPr>
              <a:t>33</a:t>
            </a:r>
            <a:endParaRPr lang="ru-RU" sz="3500" b="1"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35841322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user\Desktop\Дима дизайнер\Проблемные объекты\Power Point\Проблемные объекты Тольятти-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 y="10745"/>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7" y="10746"/>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20862" y="1808149"/>
            <a:ext cx="1997968" cy="542137"/>
          </a:xfrm>
          <a:prstGeom prst="rect">
            <a:avLst/>
          </a:prstGeom>
        </p:spPr>
        <p:txBody>
          <a:bodyPr wrap="square" lIns="91392" tIns="45696" rIns="91392" bIns="45696">
            <a:spAutoFit/>
          </a:bodyPr>
          <a:lstStyle/>
          <a:p>
            <a:r>
              <a:rPr lang="ru-RU" sz="1400" dirty="0"/>
              <a:t>Застройщик</a:t>
            </a:r>
          </a:p>
          <a:p>
            <a:r>
              <a:rPr lang="ru-RU" sz="1400" dirty="0"/>
              <a:t>ООО ГК «БАЗИС»</a:t>
            </a:r>
            <a:endParaRPr lang="ru-RU" sz="1400" b="1" dirty="0"/>
          </a:p>
        </p:txBody>
      </p:sp>
      <p:sp>
        <p:nvSpPr>
          <p:cNvPr id="5" name="Прямоугольник 4"/>
          <p:cNvSpPr/>
          <p:nvPr/>
        </p:nvSpPr>
        <p:spPr>
          <a:xfrm>
            <a:off x="6776143" y="1774720"/>
            <a:ext cx="2088232" cy="1435419"/>
          </a:xfrm>
          <a:prstGeom prst="rect">
            <a:avLst/>
          </a:prstGeom>
        </p:spPr>
        <p:txBody>
          <a:bodyPr wrap="square" lIns="91392" tIns="45696" rIns="91392" bIns="45696">
            <a:spAutoFit/>
          </a:bodyPr>
          <a:lstStyle/>
          <a:p>
            <a:r>
              <a:rPr lang="ru-RU" sz="1400" dirty="0"/>
              <a:t>Строительная готовность</a:t>
            </a:r>
          </a:p>
          <a:p>
            <a:r>
              <a:rPr lang="ru-RU" sz="1400" dirty="0"/>
              <a:t>объекта </a:t>
            </a:r>
          </a:p>
          <a:p>
            <a:r>
              <a:rPr lang="ru-RU" sz="1400" dirty="0"/>
              <a:t>- жилой дом позиция 1А – фундамент;</a:t>
            </a:r>
          </a:p>
          <a:p>
            <a:r>
              <a:rPr lang="ru-RU" sz="1400" dirty="0"/>
              <a:t>- жилой дом позиция 1 Б – построен до 6 этажа.</a:t>
            </a:r>
          </a:p>
        </p:txBody>
      </p:sp>
      <p:sp>
        <p:nvSpPr>
          <p:cNvPr id="7" name="Прямоугольник 6"/>
          <p:cNvSpPr/>
          <p:nvPr/>
        </p:nvSpPr>
        <p:spPr>
          <a:xfrm>
            <a:off x="4142958" y="2758764"/>
            <a:ext cx="2217177" cy="523172"/>
          </a:xfrm>
          <a:prstGeom prst="rect">
            <a:avLst/>
          </a:prstGeom>
        </p:spPr>
        <p:txBody>
          <a:bodyPr wrap="none" lIns="91392" tIns="45696" rIns="91392" bIns="45696">
            <a:spAutoFit/>
          </a:bodyPr>
          <a:lstStyle/>
          <a:p>
            <a:r>
              <a:rPr lang="ru-RU" sz="1400" dirty="0"/>
              <a:t>РНС - </a:t>
            </a:r>
            <a:r>
              <a:rPr lang="ru-RU" sz="1400" b="1" dirty="0"/>
              <a:t>№ </a:t>
            </a:r>
            <a:r>
              <a:rPr lang="en-US" sz="1400" b="1" dirty="0"/>
              <a:t>RU</a:t>
            </a:r>
            <a:r>
              <a:rPr lang="ru-RU" sz="1400" b="1" dirty="0"/>
              <a:t>633020000-522</a:t>
            </a:r>
          </a:p>
          <a:p>
            <a:r>
              <a:rPr lang="ru-RU" sz="1400" dirty="0"/>
              <a:t>Выдано: </a:t>
            </a:r>
            <a:r>
              <a:rPr lang="ru-RU" sz="1400" b="1" dirty="0"/>
              <a:t>11.09.2013</a:t>
            </a:r>
          </a:p>
        </p:txBody>
      </p:sp>
      <p:pic>
        <p:nvPicPr>
          <p:cNvPr id="8"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8" y="1214333"/>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444" y="2265417"/>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5165" y="1108964"/>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596"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4596" y="5483097"/>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2678" y="3760668"/>
            <a:ext cx="3770784" cy="1602909"/>
          </a:xfrm>
          <a:prstGeom prst="rect">
            <a:avLst/>
          </a:prstGeom>
        </p:spPr>
        <p:txBody>
          <a:bodyPr wrap="square" lIns="91392" tIns="45696" rIns="91392" bIns="45696">
            <a:spAutoFit/>
          </a:bodyPr>
          <a:lstStyle/>
          <a:p>
            <a:r>
              <a:rPr lang="ru-RU" sz="1600" dirty="0"/>
              <a:t>На сегодняшний день конкурсным управляющим  ООО ГК «БАЗИС»</a:t>
            </a:r>
            <a:endParaRPr lang="ru-RU" sz="1600" b="1" dirty="0"/>
          </a:p>
          <a:p>
            <a:r>
              <a:rPr lang="ru-RU" sz="1600" dirty="0"/>
              <a:t>ведётся работа</a:t>
            </a:r>
          </a:p>
          <a:p>
            <a:pPr marL="250460" indent="-250460">
              <a:buFontTx/>
              <a:buChar char="-"/>
            </a:pPr>
            <a:r>
              <a:rPr lang="ru-RU" sz="1600" dirty="0"/>
              <a:t>по оспариванию сделок.</a:t>
            </a:r>
          </a:p>
          <a:p>
            <a:r>
              <a:rPr lang="ru-RU" sz="1600" dirty="0"/>
              <a:t>В мае планируются переговоры инвестора и конкурсного управляющего.</a:t>
            </a:r>
          </a:p>
        </p:txBody>
      </p:sp>
      <p:sp>
        <p:nvSpPr>
          <p:cNvPr id="19" name="Прямоугольник 18"/>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pic>
        <p:nvPicPr>
          <p:cNvPr id="1026" name="Picture 2" descr="C:\Users\user\Desktop\ваппап-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8842" y="1010774"/>
            <a:ext cx="4246205" cy="5847226"/>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1708603" y="98157"/>
            <a:ext cx="7112040" cy="597967"/>
          </a:xfrm>
          <a:prstGeom prst="rect">
            <a:avLst/>
          </a:prstGeom>
        </p:spPr>
        <p:txBody>
          <a:bodyPr wrap="square" lIns="91392" tIns="45696" rIns="91392" bIns="45696">
            <a:spAutoFit/>
          </a:bodyPr>
          <a:lstStyle/>
          <a:p>
            <a:r>
              <a:rPr lang="ru-RU" sz="1600" dirty="0"/>
              <a:t>ЖИЛОЙ ДОМ, РАСПОЛОЖЕННЫЙ В КОМСОМОЛЬСКОМ РАЙОНЕ, ЮГО-ЗАПАДНЕЕ ЗДАНИЯ, УЛ. КОММУНИСТИЧЕСКАЯ 12</a:t>
            </a:r>
          </a:p>
        </p:txBody>
      </p:sp>
      <p:sp>
        <p:nvSpPr>
          <p:cNvPr id="22" name="TextBox 21"/>
          <p:cNvSpPr txBox="1"/>
          <p:nvPr/>
        </p:nvSpPr>
        <p:spPr>
          <a:xfrm>
            <a:off x="399800" y="403197"/>
            <a:ext cx="787824" cy="619540"/>
          </a:xfrm>
          <a:prstGeom prst="rect">
            <a:avLst/>
          </a:prstGeom>
          <a:noFill/>
        </p:spPr>
        <p:txBody>
          <a:bodyPr wrap="square" lIns="80147" tIns="40074" rIns="80147" bIns="40074" rtlCol="0">
            <a:spAutoFit/>
          </a:bodyPr>
          <a:lstStyle/>
          <a:p>
            <a:r>
              <a:rPr lang="ru-RU" sz="3500" b="1" dirty="0" smtClean="0">
                <a:solidFill>
                  <a:schemeClr val="bg1">
                    <a:lumMod val="50000"/>
                  </a:schemeClr>
                </a:solidFill>
                <a:latin typeface="Georgia" panose="02040502050405020303" pitchFamily="18" charset="0"/>
              </a:rPr>
              <a:t>34</a:t>
            </a:r>
            <a:endParaRPr lang="ru-RU" sz="3500" b="1"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3752171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Desktop\Дима дизайнер\Проблемные объекты\Power Point\Проблемные объекты Тольятти-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 y="-5985"/>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72669"/>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99474" y="3697815"/>
            <a:ext cx="3440918" cy="2356616"/>
          </a:xfrm>
          <a:prstGeom prst="rect">
            <a:avLst/>
          </a:prstGeom>
        </p:spPr>
        <p:txBody>
          <a:bodyPr wrap="square" lIns="91392" tIns="45696" rIns="91392" bIns="45696">
            <a:spAutoFit/>
          </a:bodyPr>
          <a:lstStyle/>
          <a:p>
            <a:r>
              <a:rPr lang="ru-RU" sz="1600" dirty="0"/>
              <a:t>Социальные выплаты 64 гражданам, заключившим с ООО «</a:t>
            </a:r>
            <a:r>
              <a:rPr lang="ru-RU" sz="1600" dirty="0" err="1"/>
              <a:t>Горстрой</a:t>
            </a:r>
            <a:r>
              <a:rPr lang="ru-RU" sz="1600" dirty="0"/>
              <a:t>» договоры участия в долевом строительстве объекта произведены в полном объеме на общую сумму 143,963128 млн. руб.</a:t>
            </a:r>
          </a:p>
          <a:p>
            <a:endParaRPr lang="ru-RU" sz="1600" dirty="0"/>
          </a:p>
          <a:p>
            <a:r>
              <a:rPr lang="ru-RU" sz="1600" dirty="0"/>
              <a:t>Объект исключен из перечня проблемных</a:t>
            </a:r>
          </a:p>
        </p:txBody>
      </p:sp>
      <p:sp>
        <p:nvSpPr>
          <p:cNvPr id="8" name="Прямоугольник 7"/>
          <p:cNvSpPr/>
          <p:nvPr/>
        </p:nvSpPr>
        <p:spPr>
          <a:xfrm>
            <a:off x="3641666" y="1806081"/>
            <a:ext cx="1853952" cy="597967"/>
          </a:xfrm>
          <a:prstGeom prst="rect">
            <a:avLst/>
          </a:prstGeom>
        </p:spPr>
        <p:txBody>
          <a:bodyPr wrap="square" lIns="91392" tIns="45696" rIns="91392" bIns="45696">
            <a:spAutoFit/>
          </a:bodyPr>
          <a:lstStyle/>
          <a:p>
            <a:r>
              <a:rPr lang="ru-RU" sz="1600" dirty="0"/>
              <a:t>Застройщик</a:t>
            </a:r>
          </a:p>
          <a:p>
            <a:r>
              <a:rPr lang="ru-RU" sz="1600" b="1" dirty="0"/>
              <a:t>ООО «</a:t>
            </a:r>
            <a:r>
              <a:rPr lang="ru-RU" sz="1600" b="1" dirty="0" err="1"/>
              <a:t>Горстрой</a:t>
            </a:r>
            <a:r>
              <a:rPr lang="ru-RU" sz="1600" b="1" dirty="0"/>
              <a:t>»</a:t>
            </a:r>
          </a:p>
        </p:txBody>
      </p:sp>
      <p:sp>
        <p:nvSpPr>
          <p:cNvPr id="9" name="Прямоугольник 8"/>
          <p:cNvSpPr/>
          <p:nvPr/>
        </p:nvSpPr>
        <p:spPr>
          <a:xfrm>
            <a:off x="5297283" y="1806081"/>
            <a:ext cx="2736304" cy="597967"/>
          </a:xfrm>
          <a:prstGeom prst="rect">
            <a:avLst/>
          </a:prstGeom>
        </p:spPr>
        <p:txBody>
          <a:bodyPr wrap="square" lIns="91392" tIns="45696" rIns="91392" bIns="45696">
            <a:spAutoFit/>
          </a:bodyPr>
          <a:lstStyle/>
          <a:p>
            <a:r>
              <a:rPr lang="ru-RU" sz="1600" dirty="0"/>
              <a:t>Строительная готовность</a:t>
            </a:r>
          </a:p>
          <a:p>
            <a:r>
              <a:rPr lang="ru-RU" sz="1600" dirty="0"/>
              <a:t>объекта - </a:t>
            </a:r>
            <a:r>
              <a:rPr lang="ru-RU" sz="1600" b="1" dirty="0"/>
              <a:t>7%</a:t>
            </a:r>
          </a:p>
        </p:txBody>
      </p:sp>
      <p:sp>
        <p:nvSpPr>
          <p:cNvPr id="11" name="Прямоугольник 10"/>
          <p:cNvSpPr/>
          <p:nvPr/>
        </p:nvSpPr>
        <p:spPr>
          <a:xfrm>
            <a:off x="3641669" y="3081436"/>
            <a:ext cx="1678632" cy="338506"/>
          </a:xfrm>
          <a:prstGeom prst="rect">
            <a:avLst/>
          </a:prstGeom>
        </p:spPr>
        <p:txBody>
          <a:bodyPr wrap="none" lIns="91392" tIns="45696" rIns="91392" bIns="45696">
            <a:spAutoFit/>
          </a:bodyPr>
          <a:lstStyle/>
          <a:p>
            <a:r>
              <a:rPr lang="ru-RU" sz="1600" dirty="0"/>
              <a:t>РНС - </a:t>
            </a:r>
            <a:r>
              <a:rPr lang="ru-RU" sz="1600" b="1" dirty="0"/>
              <a:t>отсутствует</a:t>
            </a:r>
          </a:p>
        </p:txBody>
      </p:sp>
      <p:pic>
        <p:nvPicPr>
          <p:cNvPr id="3075"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7228" y="1183613"/>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4974" y="2636914"/>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1166944"/>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ПЕТРО\Desktop\0_119219_f7bd7e43_orig.png"/>
          <p:cNvPicPr>
            <a:picLocks noChangeAspect="1" noChangeArrowheads="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1" y="0"/>
            <a:ext cx="9158126" cy="1022737"/>
          </a:xfrm>
          <a:prstGeom prst="rect">
            <a:avLst/>
          </a:prstGeom>
          <a:ln/>
        </p:spPr>
        <p:style>
          <a:lnRef idx="1">
            <a:schemeClr val="accent3"/>
          </a:lnRef>
          <a:fillRef idx="2">
            <a:schemeClr val="accent3"/>
          </a:fillRef>
          <a:effectRef idx="1">
            <a:schemeClr val="accent3"/>
          </a:effectRef>
          <a:fontRef idx="minor">
            <a:schemeClr val="dk1"/>
          </a:fontRef>
        </p:style>
        <p:txBody>
          <a:bodyPr lIns="80147" tIns="40074" rIns="80147" bIns="40074" rtlCol="0" anchor="ctr"/>
          <a:lstStyle/>
          <a:p>
            <a:pPr algn="ctr"/>
            <a:endParaRPr lang="ru-RU"/>
          </a:p>
        </p:txBody>
      </p:sp>
      <p:sp>
        <p:nvSpPr>
          <p:cNvPr id="23" name="Прямоугольник 22"/>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4" name="TextBox 23"/>
          <p:cNvSpPr txBox="1"/>
          <p:nvPr/>
        </p:nvSpPr>
        <p:spPr>
          <a:xfrm>
            <a:off x="399800" y="466918"/>
            <a:ext cx="706920" cy="642046"/>
          </a:xfrm>
          <a:prstGeom prst="rect">
            <a:avLst/>
          </a:prstGeom>
          <a:noFill/>
        </p:spPr>
        <p:txBody>
          <a:bodyPr wrap="square" lIns="80147" tIns="40074" rIns="80147" bIns="40074" rtlCol="0">
            <a:spAutoFit/>
          </a:bodyPr>
          <a:lstStyle/>
          <a:p>
            <a:r>
              <a:rPr lang="ru-RU" sz="3500" b="1" dirty="0" smtClean="0">
                <a:solidFill>
                  <a:schemeClr val="bg1">
                    <a:lumMod val="50000"/>
                  </a:schemeClr>
                </a:solidFill>
                <a:latin typeface="Georgia" panose="02040502050405020303" pitchFamily="18" charset="0"/>
              </a:rPr>
              <a:t>35</a:t>
            </a:r>
            <a:endParaRPr lang="ru-RU" sz="3500" b="1" dirty="0">
              <a:solidFill>
                <a:schemeClr val="bg1">
                  <a:lumMod val="50000"/>
                </a:schemeClr>
              </a:solidFill>
              <a:latin typeface="Georgia" panose="02040502050405020303" pitchFamily="18" charset="0"/>
            </a:endParaRPr>
          </a:p>
        </p:txBody>
      </p:sp>
      <p:sp>
        <p:nvSpPr>
          <p:cNvPr id="13" name="Прямоугольник 12"/>
          <p:cNvSpPr/>
          <p:nvPr/>
        </p:nvSpPr>
        <p:spPr>
          <a:xfrm>
            <a:off x="1758493" y="228778"/>
            <a:ext cx="7370023" cy="597967"/>
          </a:xfrm>
          <a:prstGeom prst="rect">
            <a:avLst/>
          </a:prstGeom>
        </p:spPr>
        <p:txBody>
          <a:bodyPr wrap="square" lIns="91392" tIns="45696" rIns="91392" bIns="45696">
            <a:spAutoFit/>
          </a:bodyPr>
          <a:lstStyle/>
          <a:p>
            <a:r>
              <a:rPr lang="ru-RU" sz="1600" kern="3100" dirty="0"/>
              <a:t>ЖИЛОЙ ДОМ, РАСПОЛОЖЕННЫЙ В АВТОЗАВОДСКОМ РАЙОНЕ, УЛ. СПОРТИВНАЯ,</a:t>
            </a:r>
          </a:p>
          <a:p>
            <a:r>
              <a:rPr lang="ru-RU" sz="1600" dirty="0"/>
              <a:t>ПОЗИЦИЯ 1.2Г, ЮЖНЕЕ УЛ. СПОРТИВНАЯ ДО КУЙБЫШЕВСКОГО ВОДОХРАНИЛИЩА</a:t>
            </a:r>
          </a:p>
        </p:txBody>
      </p:sp>
    </p:spTree>
    <p:extLst>
      <p:ext uri="{BB962C8B-B14F-4D97-AF65-F5344CB8AC3E}">
        <p14:creationId xmlns:p14="http://schemas.microsoft.com/office/powerpoint/2010/main" val="953284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Desktop\Дима дизайнер\Проблемные объекты\Power Point\Проблемные объекты Тольятти-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 y="0"/>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406360" y="1787119"/>
            <a:ext cx="2520280" cy="765457"/>
          </a:xfrm>
          <a:prstGeom prst="rect">
            <a:avLst/>
          </a:prstGeom>
        </p:spPr>
        <p:txBody>
          <a:bodyPr wrap="square" lIns="91392" tIns="45696" rIns="91392" bIns="45696">
            <a:spAutoFit/>
          </a:bodyPr>
          <a:lstStyle/>
          <a:p>
            <a:r>
              <a:rPr lang="ru-RU" sz="1400" dirty="0"/>
              <a:t>Застройщик</a:t>
            </a:r>
          </a:p>
          <a:p>
            <a:r>
              <a:rPr lang="ru-RU" sz="1400" b="1" dirty="0"/>
              <a:t>ООО «</a:t>
            </a:r>
            <a:r>
              <a:rPr lang="ru-RU" sz="1400" b="1" dirty="0" err="1"/>
              <a:t>ВолгаИнжиниринг</a:t>
            </a:r>
            <a:endParaRPr lang="ru-RU" sz="1400" b="1" dirty="0"/>
          </a:p>
          <a:p>
            <a:r>
              <a:rPr lang="ru-RU" sz="1400" b="1" dirty="0" err="1"/>
              <a:t>СпецТранс</a:t>
            </a:r>
            <a:r>
              <a:rPr lang="ru-RU" sz="1400" b="1" dirty="0"/>
              <a:t>»</a:t>
            </a:r>
          </a:p>
        </p:txBody>
      </p:sp>
      <p:sp>
        <p:nvSpPr>
          <p:cNvPr id="5" name="Прямоугольник 4"/>
          <p:cNvSpPr/>
          <p:nvPr/>
        </p:nvSpPr>
        <p:spPr>
          <a:xfrm>
            <a:off x="5680342" y="1787119"/>
            <a:ext cx="2736304" cy="542137"/>
          </a:xfrm>
          <a:prstGeom prst="rect">
            <a:avLst/>
          </a:prstGeom>
        </p:spPr>
        <p:txBody>
          <a:bodyPr wrap="square" lIns="91392" tIns="45696" rIns="91392" bIns="45696">
            <a:spAutoFit/>
          </a:bodyPr>
          <a:lstStyle/>
          <a:p>
            <a:r>
              <a:rPr lang="ru-RU" sz="1400" dirty="0"/>
              <a:t>Строительная готовность</a:t>
            </a:r>
          </a:p>
          <a:p>
            <a:r>
              <a:rPr lang="ru-RU" sz="1400" dirty="0"/>
              <a:t>объекта - </a:t>
            </a:r>
            <a:r>
              <a:rPr lang="ru-RU" sz="1400" b="1" dirty="0"/>
              <a:t>0% </a:t>
            </a:r>
          </a:p>
        </p:txBody>
      </p:sp>
      <p:pic>
        <p:nvPicPr>
          <p:cNvPr id="9"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2185" y="1164651"/>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user\Desktop\Дима дизайнер\Проблемные объекты\Power Point\Проблемные объекты Тольятти-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3171" y="1147982"/>
            <a:ext cx="444500" cy="5937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198448" y="2906514"/>
            <a:ext cx="3628174" cy="2356616"/>
          </a:xfrm>
          <a:prstGeom prst="rect">
            <a:avLst/>
          </a:prstGeom>
        </p:spPr>
        <p:txBody>
          <a:bodyPr wrap="square" lIns="91392" tIns="45696" rIns="91392" bIns="45696">
            <a:spAutoFit/>
          </a:bodyPr>
          <a:lstStyle/>
          <a:p>
            <a:r>
              <a:rPr lang="ru-RU" sz="1600" dirty="0"/>
              <a:t>Всем 34 гражданам – участникам строительства проблемного объекта предоставлены жилые помещения в многоквартирном жилом доме, расположенном по адресу: г. Самара,  ул. Печерская, д. 25. </a:t>
            </a:r>
          </a:p>
          <a:p>
            <a:endParaRPr lang="ru-RU" sz="1600" dirty="0"/>
          </a:p>
          <a:p>
            <a:r>
              <a:rPr lang="ru-RU" sz="1600" dirty="0"/>
              <a:t>Объект исключен из перечня проблемных</a:t>
            </a:r>
          </a:p>
        </p:txBody>
      </p:sp>
      <p:pic>
        <p:nvPicPr>
          <p:cNvPr id="17" name="Picture 8" descr="C:\Users\user\Desktop\Дима дизайнер\Проблемные объекты\Power Point\Проблемные объекты Тольятти-3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8771" y="597611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ПЕТРО\Desktop\0_119219_f7bd7e43_orig.png"/>
          <p:cNvPicPr>
            <a:picLocks noChangeAspect="1" noChangeArrowheads="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1" name="Прямоугольник 20"/>
          <p:cNvSpPr/>
          <p:nvPr/>
        </p:nvSpPr>
        <p:spPr>
          <a:xfrm>
            <a:off x="1" y="0"/>
            <a:ext cx="9158126" cy="1022737"/>
          </a:xfrm>
          <a:prstGeom prst="rect">
            <a:avLst/>
          </a:prstGeom>
          <a:ln/>
        </p:spPr>
        <p:style>
          <a:lnRef idx="1">
            <a:schemeClr val="accent3"/>
          </a:lnRef>
          <a:fillRef idx="2">
            <a:schemeClr val="accent3"/>
          </a:fillRef>
          <a:effectRef idx="1">
            <a:schemeClr val="accent3"/>
          </a:effectRef>
          <a:fontRef idx="minor">
            <a:schemeClr val="dk1"/>
          </a:fontRef>
        </p:style>
        <p:txBody>
          <a:bodyPr lIns="80147" tIns="40074" rIns="80147" bIns="40074" rtlCol="0" anchor="ctr"/>
          <a:lstStyle/>
          <a:p>
            <a:pPr algn="ctr"/>
            <a:endParaRPr lang="ru-RU"/>
          </a:p>
        </p:txBody>
      </p:sp>
      <p:sp>
        <p:nvSpPr>
          <p:cNvPr id="22" name="Прямоугольник 21"/>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3" name="TextBox 22"/>
          <p:cNvSpPr txBox="1"/>
          <p:nvPr/>
        </p:nvSpPr>
        <p:spPr>
          <a:xfrm>
            <a:off x="399800" y="466918"/>
            <a:ext cx="787824" cy="619540"/>
          </a:xfrm>
          <a:prstGeom prst="rect">
            <a:avLst/>
          </a:prstGeom>
          <a:noFill/>
        </p:spPr>
        <p:txBody>
          <a:bodyPr wrap="square" lIns="80147" tIns="40074" rIns="80147" bIns="40074" rtlCol="0">
            <a:spAutoFit/>
          </a:bodyPr>
          <a:lstStyle/>
          <a:p>
            <a:r>
              <a:rPr lang="ru-RU" sz="3500" b="1" dirty="0" smtClean="0">
                <a:solidFill>
                  <a:schemeClr val="bg1">
                    <a:lumMod val="50000"/>
                  </a:schemeClr>
                </a:solidFill>
                <a:latin typeface="Georgia" panose="02040502050405020303" pitchFamily="18" charset="0"/>
              </a:rPr>
              <a:t>36</a:t>
            </a:r>
            <a:endParaRPr lang="ru-RU" sz="3500" b="1" dirty="0">
              <a:solidFill>
                <a:schemeClr val="bg1">
                  <a:lumMod val="50000"/>
                </a:schemeClr>
              </a:solidFill>
              <a:latin typeface="Georgia" panose="02040502050405020303" pitchFamily="18" charset="0"/>
            </a:endParaRPr>
          </a:p>
        </p:txBody>
      </p:sp>
      <p:sp>
        <p:nvSpPr>
          <p:cNvPr id="3" name="Прямоугольник 2"/>
          <p:cNvSpPr/>
          <p:nvPr/>
        </p:nvSpPr>
        <p:spPr>
          <a:xfrm>
            <a:off x="1801146" y="228778"/>
            <a:ext cx="8424936" cy="597967"/>
          </a:xfrm>
          <a:prstGeom prst="rect">
            <a:avLst/>
          </a:prstGeom>
        </p:spPr>
        <p:txBody>
          <a:bodyPr wrap="square" lIns="91392" tIns="45696" rIns="91392" bIns="45696">
            <a:spAutoFit/>
          </a:bodyPr>
          <a:lstStyle/>
          <a:p>
            <a:r>
              <a:rPr lang="ru-RU" sz="1600" dirty="0"/>
              <a:t>ЖИЛАЯ ЗАСТРОЙКА, РАСПОЛОЖЕННАЯ В ПОС. ШЛЮЗОВОЙ, </a:t>
            </a:r>
          </a:p>
          <a:p>
            <a:r>
              <a:rPr lang="ru-RU" sz="1600" dirty="0"/>
              <a:t>УЛ. ГИДРОТЕХНИЧЕСКАЯ, 36</a:t>
            </a:r>
          </a:p>
        </p:txBody>
      </p:sp>
    </p:spTree>
    <p:extLst>
      <p:ext uri="{BB962C8B-B14F-4D97-AF65-F5344CB8AC3E}">
        <p14:creationId xmlns:p14="http://schemas.microsoft.com/office/powerpoint/2010/main" val="6885235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C:\Users\user\Desktop\Дима дизайнер\Проблемные объекты\Power Point\Проблемные объекты Тольятти-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596"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user\Desktop\Дима дизайнер\Проблемные объекты\Power Point\Проблемные объекты Тольятти-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596" y="5483097"/>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ПЕТРО\Desktop\0_119219_f7bd7e43_orig.png"/>
          <p:cNvPicPr>
            <a:picLocks noChangeAspect="1" noChangeArrowheads="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0" name="Прямоугольник 19"/>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2748920" y="308312"/>
            <a:ext cx="4649389" cy="400061"/>
          </a:xfrm>
          <a:prstGeom prst="rect">
            <a:avLst/>
          </a:prstGeom>
        </p:spPr>
        <p:txBody>
          <a:bodyPr wrap="square" lIns="91392" tIns="45696" rIns="91392" bIns="45696">
            <a:spAutoFit/>
          </a:bodyPr>
          <a:lstStyle/>
          <a:p>
            <a:r>
              <a:rPr lang="ru-RU" sz="2000" dirty="0" smtClean="0">
                <a:latin typeface="Times New Roman" panose="02020603050405020304" pitchFamily="18" charset="0"/>
                <a:cs typeface="Times New Roman" panose="02020603050405020304" pitchFamily="18" charset="0"/>
              </a:rPr>
              <a:t>Потенциально-аварийные дома </a:t>
            </a:r>
            <a:endParaRPr lang="ru-RU" sz="2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99800" y="403197"/>
            <a:ext cx="787824" cy="619540"/>
          </a:xfrm>
          <a:prstGeom prst="rect">
            <a:avLst/>
          </a:prstGeom>
          <a:noFill/>
        </p:spPr>
        <p:txBody>
          <a:bodyPr wrap="square" lIns="80147" tIns="40074" rIns="80147" bIns="40074" rtlCol="0">
            <a:spAutoFit/>
          </a:bodyPr>
          <a:lstStyle/>
          <a:p>
            <a:r>
              <a:rPr lang="ru-RU" sz="3500" b="1" dirty="0" smtClean="0">
                <a:solidFill>
                  <a:schemeClr val="bg1">
                    <a:lumMod val="50000"/>
                  </a:schemeClr>
                </a:solidFill>
                <a:latin typeface="Georgia" panose="02040502050405020303" pitchFamily="18" charset="0"/>
              </a:rPr>
              <a:t>37</a:t>
            </a:r>
            <a:endParaRPr lang="ru-RU" sz="3500" b="1" dirty="0">
              <a:solidFill>
                <a:schemeClr val="bg1">
                  <a:lumMod val="50000"/>
                </a:schemeClr>
              </a:solidFill>
              <a:latin typeface="Georgia" panose="02040502050405020303" pitchFamily="18" charset="0"/>
            </a:endParaRPr>
          </a:p>
        </p:txBody>
      </p:sp>
      <p:pic>
        <p:nvPicPr>
          <p:cNvPr id="2051" name="Picture 3" descr="C:\Users\user\Desktop\40 лет победы 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7308" y="1468430"/>
            <a:ext cx="3108850" cy="37929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user\Desktop\цветной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712" y="1534746"/>
            <a:ext cx="3044096" cy="3726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3" y="5373216"/>
            <a:ext cx="4104455" cy="1384995"/>
          </a:xfrm>
          <a:prstGeom prst="rect">
            <a:avLst/>
          </a:prstGeom>
          <a:noFill/>
        </p:spPr>
        <p:txBody>
          <a:bodyPr wrap="square" rtlCol="0">
            <a:spAutoFit/>
          </a:bodyPr>
          <a:lstStyle/>
          <a:p>
            <a:pPr algn="just"/>
            <a:r>
              <a:rPr lang="ru-RU" sz="1400" dirty="0" smtClean="0">
                <a:latin typeface="Times New Roman" panose="02020603050405020304" pitchFamily="18" charset="0"/>
                <a:cs typeface="Times New Roman" panose="02020603050405020304" pitchFamily="18" charset="0"/>
              </a:rPr>
              <a:t>Просел фундамент 1 подъезда дома по адресу б-р Цветной , д.3. появились вертикальные трещины в несущих конструкциях. На данный момент произведено временное усиление конструктива, и разрабатывается проект на усиление  фундамента 1 подъезда</a:t>
            </a:r>
            <a:endParaRPr lang="ru-RU" sz="1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415962" y="1099098"/>
            <a:ext cx="1799595" cy="369332"/>
          </a:xfrm>
          <a:prstGeom prst="rect">
            <a:avLst/>
          </a:prstGeom>
          <a:noFill/>
        </p:spPr>
        <p:txBody>
          <a:bodyPr wrap="none" rtlCol="0">
            <a:spAutoFit/>
          </a:bodyPr>
          <a:lstStyle/>
          <a:p>
            <a:r>
              <a:rPr lang="ru-RU" dirty="0" smtClean="0">
                <a:latin typeface="Times New Roman" panose="02020603050405020304" pitchFamily="18" charset="0"/>
                <a:cs typeface="Times New Roman" panose="02020603050405020304" pitchFamily="18" charset="0"/>
              </a:rPr>
              <a:t>Б-р Цветной, д.3</a:t>
            </a:r>
            <a:endParaRPr lang="ru-RU"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80112" y="1084402"/>
            <a:ext cx="2491195" cy="369332"/>
          </a:xfrm>
          <a:prstGeom prst="rect">
            <a:avLst/>
          </a:prstGeom>
          <a:noFill/>
        </p:spPr>
        <p:txBody>
          <a:bodyPr wrap="none" rtlCol="0">
            <a:spAutoFit/>
          </a:bodyPr>
          <a:lstStyle/>
          <a:p>
            <a:r>
              <a:rPr lang="ru-RU" dirty="0" smtClean="0">
                <a:latin typeface="Times New Roman" panose="02020603050405020304" pitchFamily="18" charset="0"/>
                <a:cs typeface="Times New Roman" panose="02020603050405020304" pitchFamily="18" charset="0"/>
              </a:rPr>
              <a:t>Ул. 40 лет Победы, д.58</a:t>
            </a:r>
            <a:endParaRPr lang="ru-RU"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788024" y="5373216"/>
            <a:ext cx="3922564" cy="954107"/>
          </a:xfrm>
          <a:prstGeom prst="rect">
            <a:avLst/>
          </a:prstGeom>
          <a:noFill/>
        </p:spPr>
        <p:txBody>
          <a:bodyPr wrap="square" rtlCol="0">
            <a:spAutoFit/>
          </a:bodyPr>
          <a:lstStyle/>
          <a:p>
            <a:pPr algn="just"/>
            <a:r>
              <a:rPr lang="ru-RU" sz="1400" dirty="0">
                <a:latin typeface="Times New Roman" panose="02020603050405020304" pitchFamily="18" charset="0"/>
                <a:cs typeface="Times New Roman" panose="02020603050405020304" pitchFamily="18" charset="0"/>
              </a:rPr>
              <a:t>В</a:t>
            </a:r>
            <a:r>
              <a:rPr lang="ru-RU" sz="1400" dirty="0" smtClean="0">
                <a:latin typeface="Times New Roman" panose="02020603050405020304" pitchFamily="18" charset="0"/>
                <a:cs typeface="Times New Roman" panose="02020603050405020304" pitchFamily="18" charset="0"/>
              </a:rPr>
              <a:t>ыявлены </a:t>
            </a:r>
            <a:r>
              <a:rPr lang="ru-RU" sz="1400" dirty="0">
                <a:latin typeface="Times New Roman" panose="02020603050405020304" pitchFamily="18" charset="0"/>
                <a:cs typeface="Times New Roman" panose="02020603050405020304" pitchFamily="18" charset="0"/>
              </a:rPr>
              <a:t>повреждения облицовочной кирпичной кладки </a:t>
            </a:r>
            <a:r>
              <a:rPr lang="ru-RU" sz="1400" dirty="0" smtClean="0">
                <a:latin typeface="Times New Roman" panose="02020603050405020304" pitchFamily="18" charset="0"/>
                <a:cs typeface="Times New Roman" panose="02020603050405020304" pitchFamily="18" charset="0"/>
              </a:rPr>
              <a:t>фасадов. Готовится документация для восстановления фасада по программе капитального ремонта</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6513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C:\Users\user\Desktop\Дима дизайнер\Проблемные объекты\Power Point\Проблемные объекты Тольятти-3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4596"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user\Desktop\Дима дизайнер\Проблемные объекты\Power Point\Проблемные объекты Тольятти-3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4596" y="5483097"/>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ПЕТРО\Desktop\0_119219_f7bd7e43_orig.png"/>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0" name="Прямоугольник 19"/>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2748920" y="308312"/>
            <a:ext cx="4649389" cy="400061"/>
          </a:xfrm>
          <a:prstGeom prst="rect">
            <a:avLst/>
          </a:prstGeom>
        </p:spPr>
        <p:txBody>
          <a:bodyPr wrap="square" lIns="91392" tIns="45696" rIns="91392" bIns="45696">
            <a:spAutoFit/>
          </a:bodyPr>
          <a:lstStyle/>
          <a:p>
            <a:r>
              <a:rPr lang="ru-RU" sz="2000" dirty="0">
                <a:latin typeface="Times New Roman" panose="02020603050405020304" pitchFamily="18" charset="0"/>
                <a:cs typeface="Times New Roman" panose="02020603050405020304" pitchFamily="18" charset="0"/>
              </a:rPr>
              <a:t>Потенциально-аварийные дома </a:t>
            </a:r>
          </a:p>
        </p:txBody>
      </p:sp>
      <p:pic>
        <p:nvPicPr>
          <p:cNvPr id="3074" name="Picture 2" descr="C:\Users\user\Desktop\самарская 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868" y="1574429"/>
            <a:ext cx="2768362" cy="369114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99800" y="403197"/>
            <a:ext cx="787824" cy="619540"/>
          </a:xfrm>
          <a:prstGeom prst="rect">
            <a:avLst/>
          </a:prstGeom>
          <a:noFill/>
        </p:spPr>
        <p:txBody>
          <a:bodyPr wrap="square" lIns="80147" tIns="40074" rIns="80147" bIns="40074" rtlCol="0">
            <a:spAutoFit/>
          </a:bodyPr>
          <a:lstStyle/>
          <a:p>
            <a:r>
              <a:rPr lang="ru-RU" sz="3500" b="1" dirty="0" smtClean="0">
                <a:solidFill>
                  <a:schemeClr val="bg1">
                    <a:lumMod val="50000"/>
                  </a:schemeClr>
                </a:solidFill>
                <a:latin typeface="Georgia" panose="02040502050405020303" pitchFamily="18" charset="0"/>
              </a:rPr>
              <a:t>38</a:t>
            </a:r>
            <a:endParaRPr lang="ru-RU" sz="3500" b="1" dirty="0">
              <a:solidFill>
                <a:schemeClr val="bg1">
                  <a:lumMod val="50000"/>
                </a:schemeClr>
              </a:solidFill>
              <a:latin typeface="Georgia" panose="02040502050405020303" pitchFamily="18" charset="0"/>
            </a:endParaRPr>
          </a:p>
        </p:txBody>
      </p:sp>
      <p:sp>
        <p:nvSpPr>
          <p:cNvPr id="6" name="TextBox 5"/>
          <p:cNvSpPr txBox="1"/>
          <p:nvPr/>
        </p:nvSpPr>
        <p:spPr>
          <a:xfrm>
            <a:off x="1378745" y="1183145"/>
            <a:ext cx="2036583" cy="369332"/>
          </a:xfrm>
          <a:prstGeom prst="rect">
            <a:avLst/>
          </a:prstGeom>
          <a:noFill/>
        </p:spPr>
        <p:txBody>
          <a:bodyPr wrap="none" rtlCol="0">
            <a:spAutoFit/>
          </a:bodyPr>
          <a:lstStyle/>
          <a:p>
            <a:r>
              <a:rPr lang="ru-RU" dirty="0" err="1" smtClean="0">
                <a:latin typeface="Times New Roman" panose="02020603050405020304" pitchFamily="18" charset="0"/>
                <a:cs typeface="Times New Roman" panose="02020603050405020304" pitchFamily="18" charset="0"/>
              </a:rPr>
              <a:t>Ул.Самарская</a:t>
            </a:r>
            <a:r>
              <a:rPr lang="ru-RU" dirty="0" smtClean="0">
                <a:latin typeface="Times New Roman" panose="02020603050405020304" pitchFamily="18" charset="0"/>
                <a:cs typeface="Times New Roman" panose="02020603050405020304" pitchFamily="18" charset="0"/>
              </a:rPr>
              <a:t>, д.56</a:t>
            </a:r>
            <a:endParaRPr lang="ru-RU"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93468" y="5596733"/>
            <a:ext cx="3852196" cy="830997"/>
          </a:xfrm>
          <a:prstGeom prst="rect">
            <a:avLst/>
          </a:prstGeom>
          <a:noFill/>
        </p:spPr>
        <p:txBody>
          <a:bodyPr wrap="square" rtlCol="0">
            <a:spAutoFit/>
          </a:bodyPr>
          <a:lstStyle/>
          <a:p>
            <a:pPr algn="just"/>
            <a:r>
              <a:rPr lang="ru-RU" sz="1600" dirty="0" smtClean="0">
                <a:latin typeface="Times New Roman" panose="02020603050405020304" pitchFamily="18" charset="0"/>
                <a:cs typeface="Times New Roman" panose="02020603050405020304" pitchFamily="18" charset="0"/>
              </a:rPr>
              <a:t>Выявлены трещины в несущих конструкциях. С 2015г. Изменений на «маечках» нет</a:t>
            </a:r>
            <a:endParaRPr lang="ru-RU" sz="1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290021" y="1201308"/>
            <a:ext cx="2091919" cy="369332"/>
          </a:xfrm>
          <a:prstGeom prst="rect">
            <a:avLst/>
          </a:prstGeom>
          <a:noFill/>
        </p:spPr>
        <p:txBody>
          <a:bodyPr wrap="none" rtlCol="0">
            <a:spAutoFit/>
          </a:bodyPr>
          <a:lstStyle/>
          <a:p>
            <a:r>
              <a:rPr lang="ru-RU" dirty="0" smtClean="0">
                <a:latin typeface="Times New Roman" panose="02020603050405020304" pitchFamily="18" charset="0"/>
                <a:cs typeface="Times New Roman" panose="02020603050405020304" pitchFamily="18" charset="0"/>
              </a:rPr>
              <a:t>Б-р Татищева, д. 20</a:t>
            </a:r>
            <a:endParaRPr lang="ru-RU"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064596" y="5598984"/>
            <a:ext cx="3971900" cy="1077218"/>
          </a:xfrm>
          <a:prstGeom prst="rect">
            <a:avLst/>
          </a:prstGeom>
          <a:noFill/>
        </p:spPr>
        <p:txBody>
          <a:bodyPr wrap="square" rtlCol="0">
            <a:spAutoFit/>
          </a:bodyPr>
          <a:lstStyle/>
          <a:p>
            <a:pPr algn="just"/>
            <a:r>
              <a:rPr lang="ru-RU" sz="1600" dirty="0" smtClean="0">
                <a:latin typeface="Times New Roman" panose="02020603050405020304" pitchFamily="18" charset="0"/>
                <a:cs typeface="Times New Roman" panose="02020603050405020304" pitchFamily="18" charset="0"/>
              </a:rPr>
              <a:t>Нарушение конструктива панелей перекрытия верхних этажей. На данный момент готовится проект усиления конструкций.</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879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5085184"/>
            <a:ext cx="9143999" cy="1772816"/>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2" descr="C:\Users\ПЕТРО\Desktop\0_119219_f7bd7e43_orig.pn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5888451" y="3602450"/>
            <a:ext cx="2780928" cy="37301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ПЕТРО\Desktop\Герб тольятти мал-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1689" y="2120900"/>
            <a:ext cx="860619" cy="1048772"/>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1763688" y="3444382"/>
            <a:ext cx="5616624" cy="584775"/>
          </a:xfrm>
          <a:prstGeom prst="rect">
            <a:avLst/>
          </a:prstGeom>
        </p:spPr>
        <p:txBody>
          <a:bodyPr wrap="square">
            <a:spAutoFit/>
          </a:bodyPr>
          <a:lstStyle/>
          <a:p>
            <a:pPr algn="ctr"/>
            <a:r>
              <a:rPr lang="ru-RU" sz="3200" dirty="0" smtClean="0">
                <a:solidFill>
                  <a:srgbClr val="376092"/>
                </a:solidFill>
                <a:latin typeface="Georgia" panose="02040502050405020303" pitchFamily="18" charset="0"/>
              </a:rPr>
              <a:t>Благодарим за внимание!</a:t>
            </a:r>
            <a:endParaRPr lang="ru-RU" sz="3200" dirty="0">
              <a:solidFill>
                <a:srgbClr val="376092"/>
              </a:solidFill>
              <a:latin typeface="Georgia" panose="02040502050405020303" pitchFamily="18" charset="0"/>
            </a:endParaRPr>
          </a:p>
        </p:txBody>
      </p:sp>
      <p:cxnSp>
        <p:nvCxnSpPr>
          <p:cNvPr id="16" name="Прямая соединительная линия 15"/>
          <p:cNvCxnSpPr/>
          <p:nvPr/>
        </p:nvCxnSpPr>
        <p:spPr>
          <a:xfrm>
            <a:off x="5652120" y="2561743"/>
            <a:ext cx="3491880" cy="0"/>
          </a:xfrm>
          <a:prstGeom prst="line">
            <a:avLst/>
          </a:prstGeom>
          <a:ln w="28575">
            <a:solidFill>
              <a:srgbClr val="376092"/>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0" y="2561743"/>
            <a:ext cx="3491880" cy="0"/>
          </a:xfrm>
          <a:prstGeom prst="line">
            <a:avLst/>
          </a:prstGeom>
          <a:ln w="28575">
            <a:solidFill>
              <a:srgbClr val="3760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80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609867"/>
            <a:ext cx="9143999" cy="517748"/>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5085184"/>
            <a:ext cx="9143999" cy="1772816"/>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67544" y="409461"/>
            <a:ext cx="826704" cy="91856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539552" y="514798"/>
            <a:ext cx="826704" cy="707886"/>
          </a:xfrm>
          <a:prstGeom prst="rect">
            <a:avLst/>
          </a:prstGeom>
          <a:noFill/>
        </p:spPr>
        <p:txBody>
          <a:bodyPr wrap="square" rtlCol="0">
            <a:spAutoFit/>
          </a:bodyPr>
          <a:lstStyle/>
          <a:p>
            <a:r>
              <a:rPr lang="ru-RU" sz="4000" b="1" dirty="0" smtClean="0">
                <a:solidFill>
                  <a:schemeClr val="bg1">
                    <a:lumMod val="50000"/>
                  </a:schemeClr>
                </a:solidFill>
                <a:latin typeface="Georgia" panose="02040502050405020303" pitchFamily="18" charset="0"/>
              </a:rPr>
              <a:t>22</a:t>
            </a:r>
            <a:endParaRPr lang="ru-RU" sz="4000" b="1" dirty="0">
              <a:solidFill>
                <a:schemeClr val="bg1">
                  <a:lumMod val="50000"/>
                </a:schemeClr>
              </a:solidFill>
              <a:latin typeface="Georgia" panose="02040502050405020303" pitchFamily="18" charset="0"/>
            </a:endParaRPr>
          </a:p>
        </p:txBody>
      </p:sp>
      <p:sp>
        <p:nvSpPr>
          <p:cNvPr id="8" name="TextBox 7"/>
          <p:cNvSpPr txBox="1"/>
          <p:nvPr/>
        </p:nvSpPr>
        <p:spPr>
          <a:xfrm>
            <a:off x="1595963" y="194368"/>
            <a:ext cx="7056784" cy="830997"/>
          </a:xfrm>
          <a:prstGeom prst="rect">
            <a:avLst/>
          </a:prstGeom>
          <a:noFill/>
        </p:spPr>
        <p:txBody>
          <a:bodyPr wrap="square" rtlCol="0">
            <a:spAutoFit/>
          </a:bodyPr>
          <a:lstStyle/>
          <a:p>
            <a:pPr algn="ctr"/>
            <a:r>
              <a:rPr lang="ru-RU" sz="1600" dirty="0" smtClean="0">
                <a:solidFill>
                  <a:schemeClr val="bg1">
                    <a:lumMod val="50000"/>
                  </a:schemeClr>
                </a:solidFill>
                <a:latin typeface="Times New Roman" panose="02020603050405020304" pitchFamily="18" charset="0"/>
                <a:cs typeface="Times New Roman" panose="02020603050405020304" pitchFamily="18" charset="0"/>
              </a:rPr>
              <a:t> </a:t>
            </a:r>
            <a:r>
              <a:rPr lang="ru-RU" altLang="ru-RU" sz="1600" b="1" dirty="0">
                <a:latin typeface="Times New Roman" panose="02020603050405020304" pitchFamily="18" charset="0"/>
                <a:cs typeface="Times New Roman" panose="02020603050405020304" pitchFamily="18" charset="0"/>
              </a:rPr>
              <a:t>Строительство общеобразовательной школы на 630 мест, расположенной по адресу: Самарская область, г. Тольятти, Автозаводский район, 18 квартал, севернее жилого дома № 78 по ул. 70 лет Октября</a:t>
            </a:r>
            <a:r>
              <a:rPr lang="ru-RU" altLang="ru-RU" sz="1600" dirty="0" smtClean="0">
                <a:latin typeface="Times New Roman" panose="02020603050405020304" pitchFamily="18" charset="0"/>
                <a:cs typeface="Times New Roman" panose="02020603050405020304" pitchFamily="18" charset="0"/>
              </a:rPr>
              <a:t>.</a:t>
            </a:r>
            <a:endParaRPr lang="ru-RU" altLang="ru-RU" sz="1600" dirty="0">
              <a:latin typeface="Times New Roman" panose="02020603050405020304" pitchFamily="18" charset="0"/>
              <a:cs typeface="Times New Roman" panose="02020603050405020304" pitchFamily="18" charset="0"/>
            </a:endParaRPr>
          </a:p>
        </p:txBody>
      </p:sp>
      <p:pic>
        <p:nvPicPr>
          <p:cNvPr id="12" name="Picture 2" descr="C:\Users\ПЕТРО\Desktop\0_119219_f7bd7e43_orig.pn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5888451" y="3602450"/>
            <a:ext cx="2780928" cy="373017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250" y="1363663"/>
            <a:ext cx="382428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5888" y="3959225"/>
            <a:ext cx="380365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173038" y="1435457"/>
            <a:ext cx="502285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ru-RU" altLang="ru-RU" sz="1400" dirty="0">
                <a:latin typeface="Times New Roman" panose="02020603050405020304" pitchFamily="18" charset="0"/>
                <a:cs typeface="Times New Roman" panose="02020603050405020304" pitchFamily="18" charset="0"/>
              </a:rPr>
              <a:t>           Трехэтажное здание школы рассчитанное на 27 классов по 25 человек с необходимым перечнем помещений, предназначенных для осуществления в полном объеме общеобразовательного процесса.</a:t>
            </a:r>
          </a:p>
          <a:p>
            <a:pPr algn="just" eaLnBrk="1" hangingPunct="1"/>
            <a:r>
              <a:rPr lang="ru-RU" altLang="ru-RU" sz="1400" dirty="0">
                <a:latin typeface="Times New Roman" panose="02020603050405020304" pitchFamily="18" charset="0"/>
                <a:cs typeface="Times New Roman" panose="02020603050405020304" pitchFamily="18" charset="0"/>
              </a:rPr>
              <a:t>           Срок реализации: 2017-2020 </a:t>
            </a:r>
          </a:p>
          <a:p>
            <a:pPr algn="just" eaLnBrk="1" hangingPunct="1"/>
            <a:r>
              <a:rPr lang="ru-RU" altLang="ru-RU" sz="1400" dirty="0">
                <a:latin typeface="Times New Roman" panose="02020603050405020304" pitchFamily="18" charset="0"/>
                <a:cs typeface="Times New Roman" panose="02020603050405020304" pitchFamily="18" charset="0"/>
              </a:rPr>
              <a:t>           Заключение </a:t>
            </a:r>
            <a:r>
              <a:rPr lang="ru-RU" altLang="ru-RU" sz="1400" dirty="0" err="1">
                <a:latin typeface="Times New Roman" panose="02020603050405020304" pitchFamily="18" charset="0"/>
                <a:cs typeface="Times New Roman" panose="02020603050405020304" pitchFamily="18" charset="0"/>
              </a:rPr>
              <a:t>госэкспертизы</a:t>
            </a:r>
            <a:r>
              <a:rPr lang="ru-RU" altLang="ru-RU" sz="1400" dirty="0">
                <a:latin typeface="Times New Roman" panose="02020603050405020304" pitchFamily="18" charset="0"/>
                <a:cs typeface="Times New Roman" panose="02020603050405020304" pitchFamily="18" charset="0"/>
              </a:rPr>
              <a:t>: </a:t>
            </a:r>
          </a:p>
          <a:p>
            <a:pPr algn="just" eaLnBrk="1" hangingPunct="1"/>
            <a:r>
              <a:rPr lang="ru-RU" altLang="ru-RU" sz="1400" dirty="0">
                <a:latin typeface="Times New Roman" panose="02020603050405020304" pitchFamily="18" charset="0"/>
                <a:cs typeface="Times New Roman" panose="02020603050405020304" pitchFamily="18" charset="0"/>
              </a:rPr>
              <a:t>           Планируемый срок получения положительного заключения </a:t>
            </a:r>
            <a:r>
              <a:rPr lang="ru-RU" altLang="ru-RU" sz="1400" dirty="0" err="1">
                <a:latin typeface="Times New Roman" panose="02020603050405020304" pitchFamily="18" charset="0"/>
                <a:cs typeface="Times New Roman" panose="02020603050405020304" pitchFamily="18" charset="0"/>
              </a:rPr>
              <a:t>госэкспертизы</a:t>
            </a:r>
            <a:r>
              <a:rPr lang="ru-RU" altLang="ru-RU" sz="1400" dirty="0">
                <a:latin typeface="Times New Roman" panose="02020603050405020304" pitchFamily="18" charset="0"/>
                <a:cs typeface="Times New Roman" panose="02020603050405020304" pitchFamily="18" charset="0"/>
              </a:rPr>
              <a:t>: по проектной документации – 09.07.2018; о достоверности определения сметной стоимости объекта капитального строительства – 07.09.2018 </a:t>
            </a:r>
          </a:p>
          <a:p>
            <a:pPr algn="just" eaLnBrk="1" hangingPunct="1"/>
            <a:r>
              <a:rPr lang="ru-RU" altLang="ru-RU" sz="1400" dirty="0">
                <a:latin typeface="Times New Roman" panose="02020603050405020304" pitchFamily="18" charset="0"/>
                <a:cs typeface="Times New Roman" panose="02020603050405020304" pitchFamily="18" charset="0"/>
              </a:rPr>
              <a:t>           Заявка на получение субсидий: </a:t>
            </a:r>
          </a:p>
          <a:p>
            <a:pPr algn="just" eaLnBrk="1" hangingPunct="1"/>
            <a:r>
              <a:rPr lang="ru-RU" altLang="ru-RU" sz="1400" dirty="0">
                <a:latin typeface="Times New Roman" panose="02020603050405020304" pitchFamily="18" charset="0"/>
                <a:cs typeface="Times New Roman" panose="02020603050405020304" pitchFamily="18" charset="0"/>
              </a:rPr>
              <a:t>           Предоставление заявочной документации на получение субсидий из федерального бюджета - сентябрь 2018 года. Государственная программа Самарской области «Строительство, реконструкция и капитальный ремонт образовательных учреждений Самарской области» до 2025 года; Муниципальная программа «Развитие системы образования городского округа Тольятти на 2017-2020 гг.» Оформление правоустанавливающих документов на землю (планируемая дата / № документа): </a:t>
            </a:r>
          </a:p>
          <a:p>
            <a:pPr algn="just" eaLnBrk="1" hangingPunct="1"/>
            <a:r>
              <a:rPr lang="ru-RU" altLang="ru-RU" sz="1400" dirty="0">
                <a:latin typeface="Times New Roman" panose="02020603050405020304" pitchFamily="18" charset="0"/>
                <a:cs typeface="Times New Roman" panose="02020603050405020304" pitchFamily="18" charset="0"/>
              </a:rPr>
              <a:t>Свидетельство о государственной регистрации на земельный участок с КН 63:09:0101155:0027 от 08.12.2006 63-АВ № 124718 </a:t>
            </a:r>
          </a:p>
        </p:txBody>
      </p:sp>
    </p:spTree>
    <p:extLst>
      <p:ext uri="{BB962C8B-B14F-4D97-AF65-F5344CB8AC3E}">
        <p14:creationId xmlns:p14="http://schemas.microsoft.com/office/powerpoint/2010/main" val="2225403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609867"/>
            <a:ext cx="9143999" cy="517748"/>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5085184"/>
            <a:ext cx="9143999" cy="1772816"/>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39552" y="374422"/>
            <a:ext cx="826704" cy="91856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610408" y="406620"/>
            <a:ext cx="898712" cy="707886"/>
          </a:xfrm>
          <a:prstGeom prst="rect">
            <a:avLst/>
          </a:prstGeom>
          <a:noFill/>
        </p:spPr>
        <p:txBody>
          <a:bodyPr wrap="square" rtlCol="0">
            <a:spAutoFit/>
          </a:bodyPr>
          <a:lstStyle/>
          <a:p>
            <a:r>
              <a:rPr lang="ru-RU" sz="4000" b="1" dirty="0" smtClean="0">
                <a:solidFill>
                  <a:schemeClr val="bg1">
                    <a:lumMod val="50000"/>
                  </a:schemeClr>
                </a:solidFill>
                <a:latin typeface="Georgia" panose="02040502050405020303" pitchFamily="18" charset="0"/>
              </a:rPr>
              <a:t>23</a:t>
            </a:r>
            <a:endParaRPr lang="ru-RU" sz="4000" b="1" dirty="0">
              <a:solidFill>
                <a:schemeClr val="bg1">
                  <a:lumMod val="50000"/>
                </a:schemeClr>
              </a:solidFill>
              <a:latin typeface="Georgia" panose="02040502050405020303" pitchFamily="18" charset="0"/>
            </a:endParaRPr>
          </a:p>
        </p:txBody>
      </p:sp>
      <p:sp>
        <p:nvSpPr>
          <p:cNvPr id="8" name="TextBox 7"/>
          <p:cNvSpPr txBox="1"/>
          <p:nvPr/>
        </p:nvSpPr>
        <p:spPr>
          <a:xfrm>
            <a:off x="1595963" y="140068"/>
            <a:ext cx="7056784" cy="707886"/>
          </a:xfrm>
          <a:prstGeom prst="rect">
            <a:avLst/>
          </a:prstGeom>
          <a:noFill/>
        </p:spPr>
        <p:txBody>
          <a:bodyPr wrap="square" rtlCol="0">
            <a:spAutoFit/>
          </a:bodyPr>
          <a:lstStyle/>
          <a:p>
            <a:pPr algn="ctr">
              <a:defRPr/>
            </a:pPr>
            <a:r>
              <a:rPr lang="ru-RU" sz="2000" dirty="0" smtClean="0">
                <a:solidFill>
                  <a:schemeClr val="bg1">
                    <a:lumMod val="50000"/>
                  </a:schemeClr>
                </a:solidFill>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Реконструкция набережной </a:t>
            </a:r>
          </a:p>
          <a:p>
            <a:pPr algn="ctr">
              <a:defRPr/>
            </a:pPr>
            <a:r>
              <a:rPr lang="ru-RU" sz="2000" b="1" dirty="0">
                <a:latin typeface="Times New Roman" panose="02020603050405020304" pitchFamily="18" charset="0"/>
                <a:cs typeface="Times New Roman" panose="02020603050405020304" pitchFamily="18" charset="0"/>
              </a:rPr>
              <a:t>Автозаводского района г.о. Тольятти</a:t>
            </a:r>
            <a:endParaRPr lang="ru-RU"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2" name="Picture 2" descr="C:\Users\ПЕТРО\Desktop\0_119219_f7bd7e43_orig.pn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5888451" y="3602450"/>
            <a:ext cx="2780928" cy="373017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3"/>
          <p:cNvPicPr>
            <a:picLocks noChangeAspect="1"/>
          </p:cNvPicPr>
          <p:nvPr/>
        </p:nvPicPr>
        <p:blipFill>
          <a:blip r:embed="rId4" cstate="print">
            <a:extLst/>
          </a:blip>
          <a:srcRect/>
          <a:stretch>
            <a:fillRect/>
          </a:stretch>
        </p:blipFill>
        <p:spPr bwMode="auto">
          <a:xfrm>
            <a:off x="4724403" y="1292982"/>
            <a:ext cx="4340225" cy="2457450"/>
          </a:xfrm>
          <a:prstGeom prst="rect">
            <a:avLst/>
          </a:prstGeom>
          <a:ln>
            <a:noFill/>
          </a:ln>
          <a:effectLst>
            <a:softEdge rad="112500"/>
          </a:effectLst>
          <a:extLst/>
        </p:spPr>
      </p:pic>
      <p:pic>
        <p:nvPicPr>
          <p:cNvPr id="11" name="Рисунок 4"/>
          <p:cNvPicPr>
            <a:picLocks noChangeAspect="1"/>
          </p:cNvPicPr>
          <p:nvPr/>
        </p:nvPicPr>
        <p:blipFill>
          <a:blip r:embed="rId5" cstate="print">
            <a:extLst/>
          </a:blip>
          <a:srcRect/>
          <a:stretch>
            <a:fillRect/>
          </a:stretch>
        </p:blipFill>
        <p:spPr bwMode="auto">
          <a:xfrm>
            <a:off x="4718052" y="3933056"/>
            <a:ext cx="4346575" cy="2457450"/>
          </a:xfrm>
          <a:prstGeom prst="rect">
            <a:avLst/>
          </a:prstGeom>
          <a:ln>
            <a:noFill/>
          </a:ln>
          <a:effectLst>
            <a:softEdge rad="112500"/>
          </a:effectLst>
          <a:extLst/>
        </p:spPr>
      </p:pic>
      <p:sp>
        <p:nvSpPr>
          <p:cNvPr id="13" name="TextBox 2"/>
          <p:cNvSpPr txBox="1">
            <a:spLocks noChangeArrowheads="1"/>
          </p:cNvSpPr>
          <p:nvPr/>
        </p:nvSpPr>
        <p:spPr bwMode="auto">
          <a:xfrm>
            <a:off x="3" y="1266726"/>
            <a:ext cx="4724400" cy="5591274"/>
          </a:xfrm>
          <a:prstGeom prst="rect">
            <a:avLst/>
          </a:prstGeom>
          <a:noFill/>
          <a:ln>
            <a:noFill/>
          </a:ln>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indent="444500" algn="just">
              <a:buFont typeface="Wingdings 3" panose="05040102010807070707" pitchFamily="18" charset="2"/>
              <a:buNone/>
              <a:defRPr/>
            </a:pPr>
            <a:r>
              <a:rPr lang="ru-RU" sz="1350" dirty="0" smtClean="0">
                <a:solidFill>
                  <a:schemeClr val="tx1"/>
                </a:solidFill>
                <a:latin typeface="Times New Roman" panose="02020603050405020304" pitchFamily="18" charset="0"/>
                <a:cs typeface="Times New Roman" panose="02020603050405020304" pitchFamily="18" charset="0"/>
              </a:rPr>
              <a:t>Проект предусматривает создание трех уровневой планировочной структуры набережной, состоящую из: </a:t>
            </a:r>
          </a:p>
          <a:p>
            <a:pPr algn="just">
              <a:buFont typeface="Wingdings 3" panose="05040102010807070707" pitchFamily="18" charset="2"/>
              <a:buNone/>
              <a:defRPr/>
            </a:pPr>
            <a:r>
              <a:rPr lang="ru-RU" sz="1350" dirty="0" smtClean="0">
                <a:solidFill>
                  <a:schemeClr val="tx1"/>
                </a:solidFill>
                <a:latin typeface="Times New Roman" panose="02020603050405020304" pitchFamily="18" charset="0"/>
                <a:cs typeface="Times New Roman" panose="02020603050405020304" pitchFamily="18" charset="0"/>
              </a:rPr>
              <a:t>         1-й уровень (нижний) - зона променада,   транспортно-пешеходная коммуникация,   размещение детских игровых площадок,  многофункциональных спортивных площадок  и площадки под размещения водных </a:t>
            </a:r>
            <a:r>
              <a:rPr lang="ru-RU" sz="1350" dirty="0" err="1" smtClean="0">
                <a:solidFill>
                  <a:schemeClr val="tx1"/>
                </a:solidFill>
                <a:latin typeface="Times New Roman" panose="02020603050405020304" pitchFamily="18" charset="0"/>
                <a:cs typeface="Times New Roman" panose="02020603050405020304" pitchFamily="18" charset="0"/>
              </a:rPr>
              <a:t>атракционов</a:t>
            </a:r>
            <a:r>
              <a:rPr lang="ru-RU" sz="1350" dirty="0" smtClean="0">
                <a:solidFill>
                  <a:schemeClr val="tx1"/>
                </a:solidFill>
                <a:latin typeface="Times New Roman" panose="02020603050405020304" pitchFamily="18" charset="0"/>
                <a:cs typeface="Times New Roman" panose="02020603050405020304" pitchFamily="18" charset="0"/>
              </a:rPr>
              <a:t>., инженерных </a:t>
            </a:r>
            <a:r>
              <a:rPr lang="ru-RU" sz="1350" dirty="0" err="1" smtClean="0">
                <a:solidFill>
                  <a:schemeClr val="tx1"/>
                </a:solidFill>
                <a:latin typeface="Times New Roman" panose="02020603050405020304" pitchFamily="18" charset="0"/>
                <a:cs typeface="Times New Roman" panose="02020603050405020304" pitchFamily="18" charset="0"/>
              </a:rPr>
              <a:t>коммуникаци</a:t>
            </a:r>
            <a:r>
              <a:rPr lang="ru-RU" sz="1350" dirty="0" smtClean="0">
                <a:solidFill>
                  <a:schemeClr val="tx1"/>
                </a:solidFill>
                <a:latin typeface="Times New Roman" panose="02020603050405020304" pitchFamily="18" charset="0"/>
                <a:cs typeface="Times New Roman" panose="02020603050405020304" pitchFamily="18" charset="0"/>
              </a:rPr>
              <a:t>.</a:t>
            </a:r>
          </a:p>
          <a:p>
            <a:pPr algn="just">
              <a:buFont typeface="Wingdings 3" panose="05040102010807070707" pitchFamily="18" charset="2"/>
              <a:buNone/>
              <a:defRPr/>
            </a:pPr>
            <a:r>
              <a:rPr lang="ru-RU" sz="1350" dirty="0" smtClean="0">
                <a:solidFill>
                  <a:schemeClr val="tx1"/>
                </a:solidFill>
                <a:latin typeface="Times New Roman" panose="02020603050405020304" pitchFamily="18" charset="0"/>
                <a:cs typeface="Times New Roman" panose="02020603050405020304" pitchFamily="18" charset="0"/>
              </a:rPr>
              <a:t>         2-й уровень (средний) - размещение террасных вело - пешеходных коммуникаций, устройство террасного декоративного озеленения. На данном уровне предполагается размещение 14   многофункциональных комплексов:    административные помещения и технические помещения для обслуживания территории набережной, многофункциональные кафе на 50-60 мест,   многофункциональные амфитеатры.</a:t>
            </a:r>
          </a:p>
          <a:p>
            <a:pPr algn="just">
              <a:buFont typeface="Wingdings 3" panose="05040102010807070707" pitchFamily="18" charset="2"/>
              <a:buNone/>
              <a:defRPr/>
            </a:pPr>
            <a:r>
              <a:rPr lang="ru-RU" sz="1350" dirty="0" smtClean="0">
                <a:solidFill>
                  <a:schemeClr val="tx1"/>
                </a:solidFill>
                <a:latin typeface="Times New Roman" panose="02020603050405020304" pitchFamily="18" charset="0"/>
                <a:cs typeface="Times New Roman" panose="02020603050405020304" pitchFamily="18" charset="0"/>
              </a:rPr>
              <a:t>3-й уровень (верхний)  - размещение пешеходной зоны, автомобильной дороги (3,7 км), автомобильных парковок, объектов инженерных сетей, озеленение, устройство подпорных стен (3х3100м.п.). Пешеходные связи между всеми уровнями осуществляются за счет существующих лестниц, подлежащих реконструкции. </a:t>
            </a:r>
          </a:p>
          <a:p>
            <a:pPr algn="just">
              <a:buFont typeface="Wingdings 3" panose="05040102010807070707" pitchFamily="18" charset="2"/>
              <a:buNone/>
              <a:defRPr/>
            </a:pPr>
            <a:r>
              <a:rPr lang="ru-RU" sz="1350" dirty="0" smtClean="0">
                <a:solidFill>
                  <a:schemeClr val="tx1"/>
                </a:solidFill>
                <a:latin typeface="Times New Roman" panose="02020603050405020304" pitchFamily="18" charset="0"/>
                <a:cs typeface="Times New Roman" panose="02020603050405020304" pitchFamily="18" charset="0"/>
              </a:rPr>
              <a:t>        Предусмотреть устройство площадок для активного отдыха(38 х 21м, 3 шт.), расположенных на территории плавательного бассейна и бассейна для прыжков в воду.</a:t>
            </a:r>
          </a:p>
        </p:txBody>
      </p:sp>
    </p:spTree>
    <p:extLst>
      <p:ext uri="{BB962C8B-B14F-4D97-AF65-F5344CB8AC3E}">
        <p14:creationId xmlns:p14="http://schemas.microsoft.com/office/powerpoint/2010/main" val="202963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609867"/>
            <a:ext cx="9143999" cy="517748"/>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5085184"/>
            <a:ext cx="9143999" cy="1772816"/>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539552" y="374422"/>
            <a:ext cx="826704" cy="91856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610408" y="406620"/>
            <a:ext cx="898712" cy="707886"/>
          </a:xfrm>
          <a:prstGeom prst="rect">
            <a:avLst/>
          </a:prstGeom>
          <a:noFill/>
        </p:spPr>
        <p:txBody>
          <a:bodyPr wrap="square" rtlCol="0">
            <a:spAutoFit/>
          </a:bodyPr>
          <a:lstStyle/>
          <a:p>
            <a:r>
              <a:rPr lang="ru-RU" sz="4000" b="1" dirty="0" smtClean="0">
                <a:solidFill>
                  <a:schemeClr val="bg1">
                    <a:lumMod val="50000"/>
                  </a:schemeClr>
                </a:solidFill>
                <a:latin typeface="Georgia" panose="02040502050405020303" pitchFamily="18" charset="0"/>
              </a:rPr>
              <a:t>24</a:t>
            </a:r>
            <a:endParaRPr lang="ru-RU" sz="4000" b="1" dirty="0">
              <a:solidFill>
                <a:schemeClr val="bg1">
                  <a:lumMod val="50000"/>
                </a:schemeClr>
              </a:solidFill>
              <a:latin typeface="Georgia" panose="02040502050405020303" pitchFamily="18" charset="0"/>
            </a:endParaRPr>
          </a:p>
        </p:txBody>
      </p:sp>
      <p:sp>
        <p:nvSpPr>
          <p:cNvPr id="8" name="TextBox 7"/>
          <p:cNvSpPr txBox="1"/>
          <p:nvPr/>
        </p:nvSpPr>
        <p:spPr>
          <a:xfrm>
            <a:off x="1619672" y="160855"/>
            <a:ext cx="7056784" cy="707886"/>
          </a:xfrm>
          <a:prstGeom prst="rect">
            <a:avLst/>
          </a:prstGeom>
          <a:noFill/>
        </p:spPr>
        <p:txBody>
          <a:bodyPr wrap="square" rtlCol="0">
            <a:spAutoFit/>
          </a:bodyPr>
          <a:lstStyle/>
          <a:p>
            <a:pPr algn="ctr">
              <a:defRPr/>
            </a:pPr>
            <a:r>
              <a:rPr lang="ru-RU" sz="2000" b="1" dirty="0">
                <a:latin typeface="Times New Roman" panose="02020603050405020304" pitchFamily="18" charset="0"/>
                <a:cs typeface="Times New Roman" panose="02020603050405020304" pitchFamily="18" charset="0"/>
              </a:rPr>
              <a:t>Реконструкция набережной </a:t>
            </a:r>
          </a:p>
          <a:p>
            <a:pPr algn="ctr">
              <a:defRPr/>
            </a:pPr>
            <a:r>
              <a:rPr lang="ru-RU" sz="2000" b="1" dirty="0">
                <a:latin typeface="Times New Roman" panose="02020603050405020304" pitchFamily="18" charset="0"/>
                <a:cs typeface="Times New Roman" panose="02020603050405020304" pitchFamily="18" charset="0"/>
              </a:rPr>
              <a:t>Автозаводского района г.о. Тольятти</a:t>
            </a:r>
            <a:endParaRPr lang="ru-RU"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2" name="Picture 2" descr="C:\Users\ПЕТРО\Desktop\0_119219_f7bd7e43_orig.png"/>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5888451" y="3602450"/>
            <a:ext cx="2780928" cy="3730171"/>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3"/>
          <p:cNvPicPr>
            <a:picLocks noChangeAspect="1"/>
          </p:cNvPicPr>
          <p:nvPr/>
        </p:nvPicPr>
        <p:blipFill>
          <a:blip r:embed="rId4" cstate="print">
            <a:extLst/>
          </a:blip>
          <a:srcRect/>
          <a:stretch>
            <a:fillRect/>
          </a:stretch>
        </p:blipFill>
        <p:spPr bwMode="auto">
          <a:xfrm>
            <a:off x="4946073" y="1257300"/>
            <a:ext cx="3966152" cy="2435225"/>
          </a:xfrm>
          <a:prstGeom prst="rect">
            <a:avLst/>
          </a:prstGeom>
          <a:ln>
            <a:noFill/>
          </a:ln>
          <a:effectLst>
            <a:softEdge rad="112500"/>
          </a:effectLst>
          <a:extLst/>
        </p:spPr>
      </p:pic>
      <p:pic>
        <p:nvPicPr>
          <p:cNvPr id="10" name="Рисунок 4"/>
          <p:cNvPicPr>
            <a:picLocks noChangeAspect="1"/>
          </p:cNvPicPr>
          <p:nvPr/>
        </p:nvPicPr>
        <p:blipFill>
          <a:blip r:embed="rId5" cstate="print">
            <a:extLst/>
          </a:blip>
          <a:srcRect/>
          <a:stretch>
            <a:fillRect/>
          </a:stretch>
        </p:blipFill>
        <p:spPr bwMode="auto">
          <a:xfrm>
            <a:off x="4946073" y="3922713"/>
            <a:ext cx="3966152" cy="2436812"/>
          </a:xfrm>
          <a:prstGeom prst="rect">
            <a:avLst/>
          </a:prstGeom>
          <a:ln>
            <a:noFill/>
          </a:ln>
          <a:effectLst>
            <a:softEdge rad="112500"/>
          </a:effectLst>
          <a:extLst/>
        </p:spPr>
      </p:pic>
      <p:sp>
        <p:nvSpPr>
          <p:cNvPr id="11" name="TextBox 5"/>
          <p:cNvSpPr txBox="1">
            <a:spLocks noChangeArrowheads="1"/>
          </p:cNvSpPr>
          <p:nvPr/>
        </p:nvSpPr>
        <p:spPr bwMode="auto">
          <a:xfrm>
            <a:off x="1" y="1114506"/>
            <a:ext cx="5084763"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endParaRPr lang="ru-RU" altLang="ru-RU" sz="1300" dirty="0">
              <a:latin typeface="Times New Roman" panose="02020603050405020304" pitchFamily="18" charset="0"/>
              <a:cs typeface="Times New Roman" panose="02020603050405020304" pitchFamily="18" charset="0"/>
            </a:endParaRPr>
          </a:p>
          <a:p>
            <a:pPr algn="just" eaLnBrk="1" hangingPunct="1"/>
            <a:r>
              <a:rPr lang="ru-RU" altLang="ru-RU" sz="1300" dirty="0">
                <a:latin typeface="Times New Roman" panose="02020603050405020304" pitchFamily="18" charset="0"/>
                <a:cs typeface="Times New Roman" panose="02020603050405020304" pitchFamily="18" charset="0"/>
              </a:rPr>
              <a:t>Срок </a:t>
            </a:r>
            <a:r>
              <a:rPr lang="ru-RU" altLang="ru-RU" sz="1300" dirty="0" smtClean="0">
                <a:latin typeface="Times New Roman" panose="02020603050405020304" pitchFamily="18" charset="0"/>
                <a:cs typeface="Times New Roman" panose="02020603050405020304" pitchFamily="18" charset="0"/>
              </a:rPr>
              <a:t>реализации </a:t>
            </a:r>
            <a:r>
              <a:rPr lang="ru-RU" altLang="ru-RU" sz="1300" dirty="0">
                <a:latin typeface="Times New Roman" panose="02020603050405020304" pitchFamily="18" charset="0"/>
                <a:cs typeface="Times New Roman" panose="02020603050405020304" pitchFamily="18" charset="0"/>
              </a:rPr>
              <a:t>2017-2020 </a:t>
            </a:r>
          </a:p>
          <a:p>
            <a:pPr algn="just" eaLnBrk="1" hangingPunct="1"/>
            <a:r>
              <a:rPr lang="ru-RU" altLang="ru-RU" sz="1300" dirty="0">
                <a:latin typeface="Times New Roman" panose="02020603050405020304" pitchFamily="18" charset="0"/>
                <a:cs typeface="Times New Roman" panose="02020603050405020304" pitchFamily="18" charset="0"/>
              </a:rPr>
              <a:t>Планируемый срок получения положительного заключения </a:t>
            </a:r>
            <a:r>
              <a:rPr lang="ru-RU" altLang="ru-RU" sz="1300" dirty="0" err="1">
                <a:latin typeface="Times New Roman" panose="02020603050405020304" pitchFamily="18" charset="0"/>
                <a:cs typeface="Times New Roman" panose="02020603050405020304" pitchFamily="18" charset="0"/>
              </a:rPr>
              <a:t>госэкспертизы</a:t>
            </a:r>
            <a:r>
              <a:rPr lang="ru-RU" altLang="ru-RU" sz="1300" dirty="0">
                <a:latin typeface="Times New Roman" panose="02020603050405020304" pitchFamily="18" charset="0"/>
                <a:cs typeface="Times New Roman" panose="02020603050405020304" pitchFamily="18" charset="0"/>
              </a:rPr>
              <a:t> декабрь 2019 года. </a:t>
            </a:r>
          </a:p>
          <a:p>
            <a:pPr algn="just" eaLnBrk="1" hangingPunct="1"/>
            <a:r>
              <a:rPr lang="ru-RU" altLang="ru-RU" sz="1300" dirty="0">
                <a:latin typeface="Times New Roman" panose="02020603050405020304" pitchFamily="18" charset="0"/>
                <a:cs typeface="Times New Roman" panose="02020603050405020304" pitchFamily="18" charset="0"/>
              </a:rPr>
              <a:t>Заявка на получение субсидий: Заявка в Минстрой от 25.11.2015г. № 10083/5 в государственную программу Самарской области "Развитие водохозяйственного комплекса Самарской области в 2014-2020 годах" и федеральную программу "Развитие водохозяйственного комплекса Российской Федерации в 2012-2020 годах» </a:t>
            </a:r>
          </a:p>
          <a:p>
            <a:pPr algn="just" eaLnBrk="1" hangingPunct="1"/>
            <a:r>
              <a:rPr lang="ru-RU" altLang="ru-RU" sz="1300" dirty="0" smtClean="0">
                <a:latin typeface="Times New Roman" panose="02020603050405020304" pitchFamily="18" charset="0"/>
                <a:cs typeface="Times New Roman" panose="02020603050405020304" pitchFamily="18" charset="0"/>
              </a:rPr>
              <a:t>Ведутся </a:t>
            </a:r>
            <a:r>
              <a:rPr lang="ru-RU" altLang="ru-RU" sz="1300" dirty="0">
                <a:latin typeface="Times New Roman" panose="02020603050405020304" pitchFamily="18" charset="0"/>
                <a:cs typeface="Times New Roman" panose="02020603050405020304" pitchFamily="18" charset="0"/>
              </a:rPr>
              <a:t>работы по оформлению земельного участка общей площадью 30 га, путем объединения 21 земельного участка </a:t>
            </a:r>
          </a:p>
          <a:p>
            <a:pPr algn="just" eaLnBrk="1" hangingPunct="1"/>
            <a:r>
              <a:rPr lang="ru-RU" altLang="ru-RU" sz="1300" dirty="0">
                <a:latin typeface="Times New Roman" panose="02020603050405020304" pitchFamily="18" charset="0"/>
                <a:cs typeface="Times New Roman" panose="02020603050405020304" pitchFamily="18" charset="0"/>
              </a:rPr>
              <a:t>Стадия реализации: ООО "Притяжение" разработан проект межевания </a:t>
            </a:r>
            <a:r>
              <a:rPr lang="ru-RU" altLang="ru-RU" sz="1300" dirty="0" smtClean="0">
                <a:latin typeface="Times New Roman" panose="02020603050405020304" pitchFamily="18" charset="0"/>
                <a:cs typeface="Times New Roman" panose="02020603050405020304" pitchFamily="18" charset="0"/>
              </a:rPr>
              <a:t>территории. </a:t>
            </a:r>
            <a:r>
              <a:rPr lang="ru-RU" altLang="ru-RU" sz="1300" dirty="0">
                <a:latin typeface="Times New Roman" panose="02020603050405020304" pitchFamily="18" charset="0"/>
                <a:cs typeface="Times New Roman" panose="02020603050405020304" pitchFamily="18" charset="0"/>
              </a:rPr>
              <a:t>16.02.2018 на градостроительном совете одобрен вариант эскиза концепции по реконструкции набережной Автозаводского района, разработанный ООО ПСК "Волга".  </a:t>
            </a:r>
          </a:p>
          <a:p>
            <a:pPr algn="just" eaLnBrk="1" hangingPunct="1"/>
            <a:r>
              <a:rPr lang="ru-RU" altLang="ru-RU" sz="1300" dirty="0" smtClean="0">
                <a:latin typeface="Times New Roman" panose="02020603050405020304" pitchFamily="18" charset="0"/>
                <a:cs typeface="Times New Roman" panose="02020603050405020304" pitchFamily="18" charset="0"/>
              </a:rPr>
              <a:t>25.01.2019 </a:t>
            </a:r>
            <a:r>
              <a:rPr lang="ru-RU" altLang="ru-RU" sz="1300" dirty="0">
                <a:latin typeface="Times New Roman" panose="02020603050405020304" pitchFamily="18" charset="0"/>
                <a:cs typeface="Times New Roman" panose="02020603050405020304" pitchFamily="18" charset="0"/>
              </a:rPr>
              <a:t>Решением Думы предусмотрено финансирование объекта в полном объеме 54 562,9 </a:t>
            </a:r>
            <a:r>
              <a:rPr lang="ru-RU" altLang="ru-RU" sz="1300" dirty="0" err="1">
                <a:latin typeface="Times New Roman" panose="02020603050405020304" pitchFamily="18" charset="0"/>
                <a:cs typeface="Times New Roman" panose="02020603050405020304" pitchFamily="18" charset="0"/>
              </a:rPr>
              <a:t>тыс.руб</a:t>
            </a:r>
            <a:r>
              <a:rPr lang="ru-RU" altLang="ru-RU" sz="1300" dirty="0">
                <a:latin typeface="Times New Roman" panose="02020603050405020304" pitchFamily="18" charset="0"/>
                <a:cs typeface="Times New Roman" panose="02020603050405020304" pitchFamily="18" charset="0"/>
              </a:rPr>
              <a:t>.</a:t>
            </a:r>
          </a:p>
          <a:p>
            <a:pPr algn="just"/>
            <a:r>
              <a:rPr lang="ru-RU" altLang="ru-RU" sz="1300" dirty="0">
                <a:latin typeface="Times New Roman" panose="02020603050405020304" pitchFamily="18" charset="0"/>
                <a:cs typeface="Times New Roman" panose="02020603050405020304" pitchFamily="18" charset="0"/>
              </a:rPr>
              <a:t>Общество с ограниченной ответственностью ПСК «ВОЛГА» признан победителем открытого конкурса на выполнение проектно-изыскательских работ по объекту «Проектирование и реконструкция набережной Автозаводского района г.о. Тольятти» в электронной форме.   </a:t>
            </a:r>
          </a:p>
          <a:p>
            <a:pPr algn="just"/>
            <a:r>
              <a:rPr lang="ru-RU" altLang="ru-RU" sz="1300" dirty="0">
                <a:latin typeface="Times New Roman" panose="02020603050405020304" pitchFamily="18" charset="0"/>
                <a:cs typeface="Times New Roman" panose="02020603050405020304" pitchFamily="18" charset="0"/>
              </a:rPr>
              <a:t>Заключен МК № 0142200001319000976 _259977 от 08.04.2019. с ООО ПСК «Волга» на сумму 54 562,293 тыс.руб.22.04.2018 рассмотрены варианты, предоставленного ПСК «ВОЛГА»,  эскизного проекта на реконструкцию набережной. ПСК «ВОЛГА» в выбранный вариант, вносятся дополнения по предложениям Управления архитектуры и градостроительства.</a:t>
            </a:r>
          </a:p>
          <a:p>
            <a:pPr algn="just" eaLnBrk="1" hangingPunct="1"/>
            <a:endParaRPr lang="ru-RU" altLang="ru-RU"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721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user\Desktop\Дима дизайнер\Проблемные объекты\Power Point\Проблемные объекты Тольятти-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 y="143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82161" y="4269370"/>
            <a:ext cx="3509777" cy="2468276"/>
          </a:xfrm>
          <a:prstGeom prst="rect">
            <a:avLst/>
          </a:prstGeom>
        </p:spPr>
        <p:txBody>
          <a:bodyPr wrap="square" lIns="91392" tIns="45696" rIns="91392" bIns="45696">
            <a:spAutoFit/>
          </a:bodyPr>
          <a:lstStyle/>
          <a:p>
            <a:r>
              <a:rPr lang="ru-RU" sz="1500" dirty="0"/>
              <a:t>• На сегодняшний день совместно с ОАО «ТЕВИС» прорабатывается вопрос выполнения работ по </a:t>
            </a:r>
            <a:r>
              <a:rPr lang="ru-RU" sz="1500" dirty="0" err="1"/>
              <a:t>техприсоединению</a:t>
            </a:r>
            <a:r>
              <a:rPr lang="ru-RU" sz="1500" dirty="0"/>
              <a:t> Объекта. </a:t>
            </a:r>
          </a:p>
          <a:p>
            <a:r>
              <a:rPr lang="ru-RU" sz="1500" dirty="0"/>
              <a:t>• АО ФСК «Лада-Дом» выполняются проектные работы, ориентировочный срок выполнения 30.06.2019 .</a:t>
            </a:r>
          </a:p>
          <a:p>
            <a:r>
              <a:rPr lang="ru-RU" sz="1500" dirty="0"/>
              <a:t>•  ЖСК «Виктория» подан пакет документов на присвоение адреса Объекту.</a:t>
            </a:r>
          </a:p>
        </p:txBody>
      </p:sp>
      <p:sp>
        <p:nvSpPr>
          <p:cNvPr id="8" name="Прямоугольник 7"/>
          <p:cNvSpPr/>
          <p:nvPr/>
        </p:nvSpPr>
        <p:spPr>
          <a:xfrm>
            <a:off x="3334017" y="1829511"/>
            <a:ext cx="2399722" cy="1092558"/>
          </a:xfrm>
          <a:prstGeom prst="rect">
            <a:avLst/>
          </a:prstGeom>
        </p:spPr>
        <p:txBody>
          <a:bodyPr wrap="square" lIns="91392" tIns="45696" rIns="91392" bIns="45696">
            <a:spAutoFit/>
          </a:bodyPr>
          <a:lstStyle/>
          <a:p>
            <a:r>
              <a:rPr lang="ru-RU" sz="1300" dirty="0"/>
              <a:t>Застройщик</a:t>
            </a:r>
          </a:p>
          <a:p>
            <a:r>
              <a:rPr lang="ru-RU" sz="1300" b="1" dirty="0"/>
              <a:t>ЖСК «Виктория»</a:t>
            </a:r>
          </a:p>
          <a:p>
            <a:r>
              <a:rPr lang="ru-RU" sz="1300" dirty="0"/>
              <a:t>ранее ООО «Авто Холдинг </a:t>
            </a:r>
            <a:r>
              <a:rPr lang="ru-RU" sz="1300"/>
              <a:t>Сервис» (</a:t>
            </a:r>
            <a:r>
              <a:rPr lang="ru-RU" sz="1300" dirty="0"/>
              <a:t>процедура банкротства) </a:t>
            </a:r>
          </a:p>
        </p:txBody>
      </p:sp>
      <p:sp>
        <p:nvSpPr>
          <p:cNvPr id="9" name="Прямоугольник 8"/>
          <p:cNvSpPr/>
          <p:nvPr/>
        </p:nvSpPr>
        <p:spPr>
          <a:xfrm>
            <a:off x="5310895" y="1829515"/>
            <a:ext cx="2736304" cy="1092558"/>
          </a:xfrm>
          <a:prstGeom prst="rect">
            <a:avLst/>
          </a:prstGeom>
        </p:spPr>
        <p:txBody>
          <a:bodyPr wrap="square" lIns="91392" tIns="45696" rIns="91392" bIns="45696">
            <a:spAutoFit/>
          </a:bodyPr>
          <a:lstStyle/>
          <a:p>
            <a:r>
              <a:rPr lang="ru-RU" sz="1300" dirty="0"/>
              <a:t>Строительная готовность</a:t>
            </a:r>
          </a:p>
          <a:p>
            <a:r>
              <a:rPr lang="ru-RU" sz="1300" dirty="0"/>
              <a:t>(Р-2 - 94% на </a:t>
            </a:r>
            <a:r>
              <a:rPr lang="ru-RU" sz="1300" dirty="0" err="1"/>
              <a:t>кад</a:t>
            </a:r>
            <a:r>
              <a:rPr lang="ru-RU" sz="1300" dirty="0"/>
              <a:t>. учёте как МКД,</a:t>
            </a:r>
          </a:p>
          <a:p>
            <a:r>
              <a:rPr lang="ru-RU" sz="1300" dirty="0"/>
              <a:t>Р-З  - 90%, </a:t>
            </a:r>
          </a:p>
          <a:p>
            <a:r>
              <a:rPr lang="ru-RU" sz="1300" dirty="0"/>
              <a:t>Р-4 - 90% на </a:t>
            </a:r>
            <a:r>
              <a:rPr lang="ru-RU" sz="1300" dirty="0" err="1"/>
              <a:t>кад</a:t>
            </a:r>
            <a:r>
              <a:rPr lang="ru-RU" sz="1300" dirty="0"/>
              <a:t>. учёте как МКД,</a:t>
            </a:r>
          </a:p>
          <a:p>
            <a:r>
              <a:rPr lang="ru-RU" sz="1300" dirty="0"/>
              <a:t>У-2, У-1 - 38%,У-3, Р-1, У-4 – 30%.)</a:t>
            </a:r>
          </a:p>
        </p:txBody>
      </p:sp>
      <p:sp>
        <p:nvSpPr>
          <p:cNvPr id="11" name="Прямоугольник 10"/>
          <p:cNvSpPr/>
          <p:nvPr/>
        </p:nvSpPr>
        <p:spPr>
          <a:xfrm>
            <a:off x="3676773" y="3423832"/>
            <a:ext cx="1843678" cy="492394"/>
          </a:xfrm>
          <a:prstGeom prst="rect">
            <a:avLst/>
          </a:prstGeom>
        </p:spPr>
        <p:txBody>
          <a:bodyPr wrap="none" lIns="91392" tIns="45696" rIns="91392" bIns="45696">
            <a:spAutoFit/>
          </a:bodyPr>
          <a:lstStyle/>
          <a:p>
            <a:r>
              <a:rPr lang="ru-RU" sz="1300" dirty="0"/>
              <a:t>РНС - </a:t>
            </a:r>
            <a:r>
              <a:rPr lang="ru-RU" sz="1300" b="1" dirty="0"/>
              <a:t>RU 63302000 – 65</a:t>
            </a:r>
          </a:p>
          <a:p>
            <a:r>
              <a:rPr lang="ru-RU" sz="1300" dirty="0"/>
              <a:t>от </a:t>
            </a:r>
            <a:r>
              <a:rPr lang="ru-RU" sz="1300" b="1" dirty="0"/>
              <a:t>17.06.2008 г.</a:t>
            </a:r>
          </a:p>
        </p:txBody>
      </p:sp>
      <p:pic>
        <p:nvPicPr>
          <p:cNvPr id="13"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682" y="1207047"/>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814" y="2979311"/>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3724" y="1190378"/>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ПЕТРО\Desktop\0_119219_f7bd7e43_orig.png"/>
          <p:cNvPicPr>
            <a:picLocks noChangeAspect="1" noChangeArrowheads="1"/>
          </p:cNvPicPr>
          <p:nvPr/>
        </p:nvPicPr>
        <p:blipFill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4" name="Прямоугольник 23"/>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5" name="Прямоугольник 24"/>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6" name="TextBox 25"/>
          <p:cNvSpPr txBox="1"/>
          <p:nvPr/>
        </p:nvSpPr>
        <p:spPr>
          <a:xfrm>
            <a:off x="399800" y="466918"/>
            <a:ext cx="859832" cy="619540"/>
          </a:xfrm>
          <a:prstGeom prst="rect">
            <a:avLst/>
          </a:prstGeom>
          <a:noFill/>
        </p:spPr>
        <p:txBody>
          <a:bodyPr wrap="square" lIns="80147" tIns="40074" rIns="80147" bIns="40074" rtlCol="0">
            <a:spAutoFit/>
          </a:bodyPr>
          <a:lstStyle/>
          <a:p>
            <a:r>
              <a:rPr lang="ru-RU" sz="3500" b="1" dirty="0" smtClean="0">
                <a:solidFill>
                  <a:schemeClr val="bg1">
                    <a:lumMod val="50000"/>
                  </a:schemeClr>
                </a:solidFill>
                <a:latin typeface="Georgia" panose="02040502050405020303" pitchFamily="18" charset="0"/>
              </a:rPr>
              <a:t>25</a:t>
            </a:r>
            <a:endParaRPr lang="ru-RU" sz="3500" b="1" dirty="0">
              <a:solidFill>
                <a:schemeClr val="bg1">
                  <a:lumMod val="50000"/>
                </a:schemeClr>
              </a:solidFill>
              <a:latin typeface="Georgia" panose="02040502050405020303" pitchFamily="18" charset="0"/>
            </a:endParaRPr>
          </a:p>
        </p:txBody>
      </p:sp>
      <p:sp>
        <p:nvSpPr>
          <p:cNvPr id="3" name="Прямоугольник 2"/>
          <p:cNvSpPr/>
          <p:nvPr/>
        </p:nvSpPr>
        <p:spPr>
          <a:xfrm>
            <a:off x="1616423" y="200173"/>
            <a:ext cx="8424936" cy="597967"/>
          </a:xfrm>
          <a:prstGeom prst="rect">
            <a:avLst/>
          </a:prstGeom>
        </p:spPr>
        <p:txBody>
          <a:bodyPr wrap="square" lIns="91392" tIns="45696" rIns="91392" bIns="45696">
            <a:spAutoFit/>
          </a:bodyPr>
          <a:lstStyle/>
          <a:p>
            <a:r>
              <a:rPr lang="ru-RU" sz="1600" dirty="0"/>
              <a:t>КОМПЛЕКС ЖИЛЫХ ДОМОВ ПЕРЕМЕННОЙ ЭТАЖНОСТИ (5-14 ЭТАЖЕЙ),</a:t>
            </a:r>
          </a:p>
          <a:p>
            <a:r>
              <a:rPr lang="ru-RU" sz="1600" dirty="0"/>
              <a:t>РАСПОЛОЖЕННЫЙ В АВТОЗАВОДСКОМ РАЙОНЕ, ПО УЛ.40 ЛЕТ ПОБЕДЫ, 5</a:t>
            </a:r>
          </a:p>
        </p:txBody>
      </p:sp>
    </p:spTree>
    <p:extLst>
      <p:ext uri="{BB962C8B-B14F-4D97-AF65-F5344CB8AC3E}">
        <p14:creationId xmlns:p14="http://schemas.microsoft.com/office/powerpoint/2010/main" val="628119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Desktop\Дима дизайнер\Проблемные объекты\Power Point\Проблемные объекты Тольятти-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user\Desktop\Дима дизайнер\Проблемные объекты\Power Point\Проблемные объекты Тольятти-3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8619" y="5040332"/>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user\Desktop\Дима дизайнер\Проблемные объекты\Power Point\Проблемные объекты Тольятти-3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8619" y="5584251"/>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user\Desktop\Дима дизайнер\Проблемные объекты\Power Point\Проблемные объекты Тольятти-3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8619" y="6106736"/>
            <a:ext cx="225425" cy="23177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417108" y="1787117"/>
            <a:ext cx="2210344" cy="765457"/>
          </a:xfrm>
          <a:prstGeom prst="rect">
            <a:avLst/>
          </a:prstGeom>
        </p:spPr>
        <p:txBody>
          <a:bodyPr wrap="square" lIns="91392" tIns="45696" rIns="91392" bIns="45696">
            <a:spAutoFit/>
          </a:bodyPr>
          <a:lstStyle/>
          <a:p>
            <a:r>
              <a:rPr lang="ru-RU" sz="1400" dirty="0"/>
              <a:t>Застройщик </a:t>
            </a:r>
          </a:p>
          <a:p>
            <a:r>
              <a:rPr lang="ru-RU" sz="1400" b="1" dirty="0"/>
              <a:t> ранее ООО фирма «СИЭГЛА»</a:t>
            </a:r>
          </a:p>
        </p:txBody>
      </p:sp>
      <p:sp>
        <p:nvSpPr>
          <p:cNvPr id="9" name="Прямоугольник 8"/>
          <p:cNvSpPr/>
          <p:nvPr/>
        </p:nvSpPr>
        <p:spPr>
          <a:xfrm>
            <a:off x="5618767" y="1787117"/>
            <a:ext cx="2736304" cy="542137"/>
          </a:xfrm>
          <a:prstGeom prst="rect">
            <a:avLst/>
          </a:prstGeom>
        </p:spPr>
        <p:txBody>
          <a:bodyPr wrap="square" lIns="91392" tIns="45696" rIns="91392" bIns="45696">
            <a:spAutoFit/>
          </a:bodyPr>
          <a:lstStyle/>
          <a:p>
            <a:r>
              <a:rPr lang="ru-RU" sz="1400" dirty="0"/>
              <a:t>Строительная готовность</a:t>
            </a:r>
          </a:p>
          <a:p>
            <a:r>
              <a:rPr lang="ru-RU" sz="1400" dirty="0"/>
              <a:t>объекта - </a:t>
            </a:r>
            <a:r>
              <a:rPr lang="ru-RU" sz="1400" b="1" dirty="0"/>
              <a:t>80%</a:t>
            </a:r>
          </a:p>
        </p:txBody>
      </p:sp>
      <p:sp>
        <p:nvSpPr>
          <p:cNvPr id="11" name="Прямоугольник 10"/>
          <p:cNvSpPr/>
          <p:nvPr/>
        </p:nvSpPr>
        <p:spPr>
          <a:xfrm>
            <a:off x="3579380" y="3081440"/>
            <a:ext cx="1734673" cy="523172"/>
          </a:xfrm>
          <a:prstGeom prst="rect">
            <a:avLst/>
          </a:prstGeom>
        </p:spPr>
        <p:txBody>
          <a:bodyPr wrap="none" lIns="91392" tIns="45696" rIns="91392" bIns="45696">
            <a:spAutoFit/>
          </a:bodyPr>
          <a:lstStyle/>
          <a:p>
            <a:r>
              <a:rPr lang="ru-RU" sz="1400" dirty="0"/>
              <a:t>Разрешение на СМР</a:t>
            </a:r>
          </a:p>
          <a:p>
            <a:r>
              <a:rPr lang="ru-RU" sz="1400" dirty="0"/>
              <a:t>№ </a:t>
            </a:r>
            <a:r>
              <a:rPr lang="ru-RU" sz="1400" b="1" dirty="0"/>
              <a:t>223</a:t>
            </a:r>
            <a:r>
              <a:rPr lang="ru-RU" sz="1400" dirty="0"/>
              <a:t> от </a:t>
            </a:r>
            <a:r>
              <a:rPr lang="ru-RU" sz="1400" b="1" dirty="0"/>
              <a:t>05.11.01 г.</a:t>
            </a:r>
          </a:p>
        </p:txBody>
      </p:sp>
      <p:pic>
        <p:nvPicPr>
          <p:cNvPr id="13" name="Picture 3" descr="C:\Users\user\Desktop\Дима дизайнер\Проблемные объекты\Power Point\Проблемные объекты Тольятти-2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4940" y="1164651"/>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user\Desktop\Дима дизайнер\Проблемные объекты\Power Point\Проблемные объекты Тольятти-3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2686" y="2636914"/>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user\Desktop\Дима дизайнер\Проблемные объекты\Power Point\Проблемные объекты Тольятти-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1596" y="1147982"/>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09892" y="4082106"/>
            <a:ext cx="3672408" cy="2105381"/>
          </a:xfrm>
          <a:prstGeom prst="rect">
            <a:avLst/>
          </a:prstGeom>
        </p:spPr>
        <p:txBody>
          <a:bodyPr wrap="square" lIns="91392" tIns="45696" rIns="91392" bIns="45696">
            <a:spAutoFit/>
          </a:bodyPr>
          <a:lstStyle/>
          <a:p>
            <a:r>
              <a:rPr lang="ru-RU" sz="1600" dirty="0"/>
              <a:t>Ведутся переговоры с потенциальным инвестором с целью завершения строительства объекта, по результатам которых потенциальным инвестором в рабочем порядке переданы предложения в Министерство по возможным мерам поддержки для завершения строительства объекта.</a:t>
            </a:r>
          </a:p>
        </p:txBody>
      </p:sp>
      <p:sp>
        <p:nvSpPr>
          <p:cNvPr id="21" name="Прямоугольник 20"/>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2" name="Прямоугольник 21"/>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3" name="TextBox 22"/>
          <p:cNvSpPr txBox="1"/>
          <p:nvPr/>
        </p:nvSpPr>
        <p:spPr>
          <a:xfrm>
            <a:off x="399800" y="466918"/>
            <a:ext cx="787824" cy="619540"/>
          </a:xfrm>
          <a:prstGeom prst="rect">
            <a:avLst/>
          </a:prstGeom>
          <a:noFill/>
        </p:spPr>
        <p:txBody>
          <a:bodyPr wrap="square" lIns="80147" tIns="40074" rIns="80147" bIns="40074" rtlCol="0">
            <a:spAutoFit/>
          </a:bodyPr>
          <a:lstStyle/>
          <a:p>
            <a:r>
              <a:rPr lang="ru-RU" sz="3500" b="1" dirty="0" smtClean="0">
                <a:solidFill>
                  <a:schemeClr val="bg1">
                    <a:lumMod val="50000"/>
                  </a:schemeClr>
                </a:solidFill>
                <a:latin typeface="Georgia" panose="02040502050405020303" pitchFamily="18" charset="0"/>
              </a:rPr>
              <a:t>26</a:t>
            </a:r>
            <a:endParaRPr lang="ru-RU" sz="3500" b="1" dirty="0">
              <a:solidFill>
                <a:schemeClr val="bg1">
                  <a:lumMod val="50000"/>
                </a:schemeClr>
              </a:solidFill>
              <a:latin typeface="Georgia" panose="02040502050405020303" pitchFamily="18" charset="0"/>
            </a:endParaRPr>
          </a:p>
        </p:txBody>
      </p:sp>
      <p:sp>
        <p:nvSpPr>
          <p:cNvPr id="3" name="Прямоугольник 2"/>
          <p:cNvSpPr/>
          <p:nvPr/>
        </p:nvSpPr>
        <p:spPr>
          <a:xfrm>
            <a:off x="1688773" y="228778"/>
            <a:ext cx="8424936" cy="597967"/>
          </a:xfrm>
          <a:prstGeom prst="rect">
            <a:avLst/>
          </a:prstGeom>
        </p:spPr>
        <p:txBody>
          <a:bodyPr wrap="square" lIns="91392" tIns="45696" rIns="91392" bIns="45696">
            <a:spAutoFit/>
          </a:bodyPr>
          <a:lstStyle/>
          <a:p>
            <a:r>
              <a:rPr lang="ru-RU" sz="1600" dirty="0"/>
              <a:t>ЖИЛОЙ КОМПЛЕКС, РАСПОЛОЖЕННЫЙ</a:t>
            </a:r>
          </a:p>
          <a:p>
            <a:r>
              <a:rPr lang="ru-RU" sz="1600" dirty="0"/>
              <a:t>ПО АДРЕСУ: Г. ТОЛЬЯТТИ, УЛ. БАНЫКИНА, 5 ОЧЕРЕДЬ</a:t>
            </a:r>
          </a:p>
        </p:txBody>
      </p:sp>
    </p:spTree>
    <p:extLst>
      <p:ext uri="{BB962C8B-B14F-4D97-AF65-F5344CB8AC3E}">
        <p14:creationId xmlns:p14="http://schemas.microsoft.com/office/powerpoint/2010/main" val="3268892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Desktop\Дима дизайнер\Проблемные объекты\Power Point\Проблемные объекты Тольятти-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27661" y="1798701"/>
            <a:ext cx="2645277" cy="542137"/>
          </a:xfrm>
          <a:prstGeom prst="rect">
            <a:avLst/>
          </a:prstGeom>
        </p:spPr>
        <p:txBody>
          <a:bodyPr wrap="square" lIns="91392" tIns="45696" rIns="91392" bIns="45696">
            <a:spAutoFit/>
          </a:bodyPr>
          <a:lstStyle/>
          <a:p>
            <a:r>
              <a:rPr lang="ru-RU" sz="1400" dirty="0"/>
              <a:t>Застройщик </a:t>
            </a:r>
            <a:r>
              <a:rPr lang="ru-RU" sz="1400" b="1" dirty="0"/>
              <a:t>ЖСК</a:t>
            </a:r>
          </a:p>
          <a:p>
            <a:r>
              <a:rPr lang="ru-RU" sz="1400" b="1" dirty="0"/>
              <a:t>«БЕРЕГ-18А» 04.04.2009 г.</a:t>
            </a:r>
          </a:p>
        </p:txBody>
      </p:sp>
      <p:sp>
        <p:nvSpPr>
          <p:cNvPr id="5" name="Прямоугольник 4"/>
          <p:cNvSpPr/>
          <p:nvPr/>
        </p:nvSpPr>
        <p:spPr>
          <a:xfrm>
            <a:off x="5741918" y="1798701"/>
            <a:ext cx="2376264" cy="542137"/>
          </a:xfrm>
          <a:prstGeom prst="rect">
            <a:avLst/>
          </a:prstGeom>
        </p:spPr>
        <p:txBody>
          <a:bodyPr wrap="square" lIns="91392" tIns="45696" rIns="91392" bIns="45696">
            <a:spAutoFit/>
          </a:bodyPr>
          <a:lstStyle/>
          <a:p>
            <a:r>
              <a:rPr lang="ru-RU" sz="1400" dirty="0"/>
              <a:t>Строительная готовность</a:t>
            </a:r>
          </a:p>
          <a:p>
            <a:r>
              <a:rPr lang="ru-RU" sz="1400" dirty="0"/>
              <a:t>объекта </a:t>
            </a:r>
            <a:r>
              <a:rPr lang="ru-RU" sz="1400" b="1" dirty="0"/>
              <a:t>- 16%</a:t>
            </a:r>
          </a:p>
        </p:txBody>
      </p:sp>
      <p:sp>
        <p:nvSpPr>
          <p:cNvPr id="7" name="Прямоугольник 6"/>
          <p:cNvSpPr/>
          <p:nvPr/>
        </p:nvSpPr>
        <p:spPr>
          <a:xfrm>
            <a:off x="3527663" y="3251338"/>
            <a:ext cx="1920622" cy="523172"/>
          </a:xfrm>
          <a:prstGeom prst="rect">
            <a:avLst/>
          </a:prstGeom>
        </p:spPr>
        <p:txBody>
          <a:bodyPr wrap="none" lIns="91392" tIns="45696" rIns="91392" bIns="45696">
            <a:spAutoFit/>
          </a:bodyPr>
          <a:lstStyle/>
          <a:p>
            <a:r>
              <a:rPr lang="ru-RU" sz="1400" dirty="0"/>
              <a:t>РНС - </a:t>
            </a:r>
            <a:r>
              <a:rPr lang="ru-RU" sz="1400" b="1" dirty="0"/>
              <a:t>63-302-999-2016</a:t>
            </a:r>
            <a:r>
              <a:rPr lang="ru-RU" sz="1400" dirty="0"/>
              <a:t> </a:t>
            </a:r>
          </a:p>
          <a:p>
            <a:r>
              <a:rPr lang="ru-RU" sz="1400" dirty="0"/>
              <a:t>Выдано: </a:t>
            </a:r>
            <a:r>
              <a:rPr lang="ru-RU" sz="1400" b="1" dirty="0"/>
              <a:t>01.06.2016 г.</a:t>
            </a:r>
            <a:r>
              <a:rPr lang="ru-RU" sz="1400" dirty="0"/>
              <a:t> </a:t>
            </a:r>
          </a:p>
        </p:txBody>
      </p:sp>
      <p:pic>
        <p:nvPicPr>
          <p:cNvPr id="9"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223" y="1176235"/>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0969" y="2806813"/>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4745" y="1159566"/>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5518940"/>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597611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65746" y="4167267"/>
            <a:ext cx="3606998" cy="2062055"/>
          </a:xfrm>
          <a:prstGeom prst="rect">
            <a:avLst/>
          </a:prstGeom>
        </p:spPr>
        <p:txBody>
          <a:bodyPr wrap="square" lIns="91392" tIns="45696" rIns="91392" bIns="45696">
            <a:spAutoFit/>
          </a:bodyPr>
          <a:lstStyle/>
          <a:p>
            <a:r>
              <a:rPr lang="ru-RU" sz="1600" dirty="0"/>
              <a:t>ООО «Патриот» сообщило о готовности приступить к работам по завершению строительства объекта в мае 2019 года. </a:t>
            </a:r>
          </a:p>
          <a:p>
            <a:r>
              <a:rPr lang="ru-RU" sz="1600" dirty="0"/>
              <a:t>Проект договора между обществом и застройщиком, находится на рассмотрении в ООО «Патриот» и ЖСК «Берег 18А».</a:t>
            </a:r>
          </a:p>
        </p:txBody>
      </p:sp>
      <p:sp>
        <p:nvSpPr>
          <p:cNvPr id="21" name="Прямоугольник 20"/>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2" name="Прямоугольник 21"/>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3" name="TextBox 22"/>
          <p:cNvSpPr txBox="1"/>
          <p:nvPr/>
        </p:nvSpPr>
        <p:spPr>
          <a:xfrm>
            <a:off x="287340" y="478171"/>
            <a:ext cx="931840" cy="619540"/>
          </a:xfrm>
          <a:prstGeom prst="rect">
            <a:avLst/>
          </a:prstGeom>
          <a:noFill/>
        </p:spPr>
        <p:txBody>
          <a:bodyPr wrap="square" lIns="80147" tIns="40074" rIns="80147" bIns="40074" rtlCol="0">
            <a:spAutoFit/>
          </a:bodyPr>
          <a:lstStyle/>
          <a:p>
            <a:r>
              <a:rPr lang="ru-RU" sz="3500" b="1" dirty="0">
                <a:solidFill>
                  <a:schemeClr val="bg1">
                    <a:lumMod val="50000"/>
                  </a:schemeClr>
                </a:solidFill>
                <a:latin typeface="Georgia" panose="02040502050405020303" pitchFamily="18" charset="0"/>
              </a:rPr>
              <a:t> </a:t>
            </a:r>
            <a:r>
              <a:rPr lang="ru-RU" sz="3500" b="1" dirty="0" smtClean="0">
                <a:solidFill>
                  <a:schemeClr val="bg1">
                    <a:lumMod val="50000"/>
                  </a:schemeClr>
                </a:solidFill>
                <a:latin typeface="Georgia" panose="02040502050405020303" pitchFamily="18" charset="0"/>
              </a:rPr>
              <a:t>27</a:t>
            </a:r>
            <a:endParaRPr lang="ru-RU" sz="3500" b="1" dirty="0">
              <a:solidFill>
                <a:schemeClr val="bg1">
                  <a:lumMod val="50000"/>
                </a:schemeClr>
              </a:solidFill>
              <a:latin typeface="Georgia" panose="02040502050405020303" pitchFamily="18" charset="0"/>
            </a:endParaRPr>
          </a:p>
        </p:txBody>
      </p:sp>
      <p:sp>
        <p:nvSpPr>
          <p:cNvPr id="3" name="Прямоугольник 2"/>
          <p:cNvSpPr/>
          <p:nvPr/>
        </p:nvSpPr>
        <p:spPr>
          <a:xfrm>
            <a:off x="1750347" y="404533"/>
            <a:ext cx="6367835" cy="346731"/>
          </a:xfrm>
          <a:prstGeom prst="rect">
            <a:avLst/>
          </a:prstGeom>
        </p:spPr>
        <p:txBody>
          <a:bodyPr wrap="square" lIns="91392" tIns="45696" rIns="91392" bIns="45696">
            <a:spAutoFit/>
          </a:bodyPr>
          <a:lstStyle/>
          <a:p>
            <a:r>
              <a:rPr lang="ru-RU" sz="1600" dirty="0"/>
              <a:t>ЖИЛОЙ ДОМ, РАСПОЛОЖЕННЫЙ ПО УЛ. КОММУНИСТИЧЕСКОЙ, 18А</a:t>
            </a:r>
          </a:p>
        </p:txBody>
      </p:sp>
    </p:spTree>
    <p:extLst>
      <p:ext uri="{BB962C8B-B14F-4D97-AF65-F5344CB8AC3E}">
        <p14:creationId xmlns:p14="http://schemas.microsoft.com/office/powerpoint/2010/main" val="197362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user\Desktop\Дима дизайнер\Проблемные объекты\Power Point\Проблемные объекты Тольятти-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323178" y="1787117"/>
            <a:ext cx="1997968" cy="765457"/>
          </a:xfrm>
          <a:prstGeom prst="rect">
            <a:avLst/>
          </a:prstGeom>
        </p:spPr>
        <p:txBody>
          <a:bodyPr wrap="square" lIns="91392" tIns="45696" rIns="91392" bIns="45696">
            <a:spAutoFit/>
          </a:bodyPr>
          <a:lstStyle/>
          <a:p>
            <a:r>
              <a:rPr lang="ru-RU" sz="1400" dirty="0"/>
              <a:t>Застройщик</a:t>
            </a:r>
          </a:p>
          <a:p>
            <a:r>
              <a:rPr lang="ru-RU" sz="1400" b="1" dirty="0"/>
              <a:t>ранее ООО «</a:t>
            </a:r>
            <a:r>
              <a:rPr lang="ru-RU" sz="1400" b="1" dirty="0" err="1"/>
              <a:t>Химтехтранс</a:t>
            </a:r>
            <a:r>
              <a:rPr lang="ru-RU" sz="1400" b="1" dirty="0"/>
              <a:t>»</a:t>
            </a:r>
          </a:p>
        </p:txBody>
      </p:sp>
      <p:sp>
        <p:nvSpPr>
          <p:cNvPr id="6" name="Прямоугольник 5"/>
          <p:cNvSpPr/>
          <p:nvPr/>
        </p:nvSpPr>
        <p:spPr>
          <a:xfrm>
            <a:off x="4831831" y="1851978"/>
            <a:ext cx="2736304" cy="542137"/>
          </a:xfrm>
          <a:prstGeom prst="rect">
            <a:avLst/>
          </a:prstGeom>
        </p:spPr>
        <p:txBody>
          <a:bodyPr wrap="square" lIns="91392" tIns="45696" rIns="91392" bIns="45696">
            <a:spAutoFit/>
          </a:bodyPr>
          <a:lstStyle/>
          <a:p>
            <a:r>
              <a:rPr lang="ru-RU" sz="1400" dirty="0"/>
              <a:t>Строительная готовность</a:t>
            </a:r>
          </a:p>
          <a:p>
            <a:r>
              <a:rPr lang="ru-RU" sz="1400" dirty="0"/>
              <a:t>объекта - </a:t>
            </a:r>
            <a:r>
              <a:rPr lang="ru-RU" sz="1400" b="1" dirty="0"/>
              <a:t>75%</a:t>
            </a:r>
          </a:p>
        </p:txBody>
      </p:sp>
      <p:sp>
        <p:nvSpPr>
          <p:cNvPr id="8" name="Прямоугольник 7"/>
          <p:cNvSpPr/>
          <p:nvPr/>
        </p:nvSpPr>
        <p:spPr>
          <a:xfrm>
            <a:off x="7046819" y="1847297"/>
            <a:ext cx="1927034" cy="523172"/>
          </a:xfrm>
          <a:prstGeom prst="rect">
            <a:avLst/>
          </a:prstGeom>
        </p:spPr>
        <p:txBody>
          <a:bodyPr wrap="none" lIns="91392" tIns="45696" rIns="91392" bIns="45696">
            <a:spAutoFit/>
          </a:bodyPr>
          <a:lstStyle/>
          <a:p>
            <a:r>
              <a:rPr lang="ru-RU" sz="1400" dirty="0"/>
              <a:t>РНС -  </a:t>
            </a:r>
            <a:r>
              <a:rPr lang="ru-RU" sz="1400" b="1" dirty="0"/>
              <a:t>RU 63302000-99 </a:t>
            </a:r>
          </a:p>
          <a:p>
            <a:r>
              <a:rPr lang="ru-RU" sz="1400" dirty="0"/>
              <a:t>Выдано: </a:t>
            </a:r>
            <a:r>
              <a:rPr lang="ru-RU" sz="1400" b="1" dirty="0"/>
              <a:t>27.01.2010 г. </a:t>
            </a:r>
          </a:p>
        </p:txBody>
      </p:sp>
      <p:pic>
        <p:nvPicPr>
          <p:cNvPr id="10"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6655" y="1164651"/>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1113" y="1170802"/>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6521" y="1131313"/>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5388319"/>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5780183"/>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6136203"/>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4365109"/>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771"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45430" y="2989194"/>
            <a:ext cx="3888432" cy="2607851"/>
          </a:xfrm>
          <a:prstGeom prst="rect">
            <a:avLst/>
          </a:prstGeom>
        </p:spPr>
        <p:txBody>
          <a:bodyPr wrap="square" lIns="91392" tIns="45696" rIns="91392" bIns="45696">
            <a:spAutoFit/>
          </a:bodyPr>
          <a:lstStyle/>
          <a:p>
            <a:r>
              <a:rPr lang="ru-RU" sz="1600" dirty="0"/>
              <a:t>• ООО «ПОЛИМЕРПОЛ» (как предполагаемая подрядная организация) готово выполнять работы по завершению строительства объекта при условии их последующей оплаты по актам выполненных работ. </a:t>
            </a:r>
          </a:p>
          <a:p>
            <a:r>
              <a:rPr lang="ru-RU" sz="1600" dirty="0"/>
              <a:t>• Гражданам участникам строительства следует создать ЖСК, для последующей  возможности выделения средств Министерством строительства СО</a:t>
            </a:r>
          </a:p>
        </p:txBody>
      </p:sp>
      <p:sp>
        <p:nvSpPr>
          <p:cNvPr id="23" name="Прямоугольник 22"/>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4" name="Прямоугольник 23"/>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1750347" y="283918"/>
            <a:ext cx="6959562" cy="597967"/>
          </a:xfrm>
          <a:prstGeom prst="rect">
            <a:avLst/>
          </a:prstGeom>
        </p:spPr>
        <p:txBody>
          <a:bodyPr wrap="square" lIns="91392" tIns="45696" rIns="91392" bIns="45696">
            <a:spAutoFit/>
          </a:bodyPr>
          <a:lstStyle/>
          <a:p>
            <a:r>
              <a:rPr lang="ru-RU" sz="1600" dirty="0"/>
              <a:t>ЖИЛОЙ ДОМ, РАСПОЛОЖЕННЫЙ В АВТОЗАВОДСКОМ РАЙОНЕ, КВАРТАЛ 20, </a:t>
            </a:r>
          </a:p>
          <a:p>
            <a:r>
              <a:rPr lang="ru-RU" sz="1600" dirty="0"/>
              <a:t>ЮЖНОЕ ШОССЕ, В ЮГО-ВОСТОЧНОМ ТОРЦЕ ЖИЛОГО ДОМА № 45.</a:t>
            </a:r>
          </a:p>
        </p:txBody>
      </p:sp>
      <p:sp>
        <p:nvSpPr>
          <p:cNvPr id="26" name="TextBox 25"/>
          <p:cNvSpPr txBox="1"/>
          <p:nvPr/>
        </p:nvSpPr>
        <p:spPr>
          <a:xfrm>
            <a:off x="321212" y="466918"/>
            <a:ext cx="864096" cy="619540"/>
          </a:xfrm>
          <a:prstGeom prst="rect">
            <a:avLst/>
          </a:prstGeom>
          <a:noFill/>
        </p:spPr>
        <p:txBody>
          <a:bodyPr wrap="square" lIns="80147" tIns="40074" rIns="80147" bIns="40074" rtlCol="0">
            <a:spAutoFit/>
          </a:bodyPr>
          <a:lstStyle/>
          <a:p>
            <a:r>
              <a:rPr lang="ru-RU" sz="3500" b="1" dirty="0">
                <a:solidFill>
                  <a:schemeClr val="bg1">
                    <a:lumMod val="50000"/>
                  </a:schemeClr>
                </a:solidFill>
                <a:latin typeface="Georgia" panose="02040502050405020303" pitchFamily="18" charset="0"/>
              </a:rPr>
              <a:t> </a:t>
            </a:r>
            <a:r>
              <a:rPr lang="ru-RU" sz="3500" b="1" dirty="0" smtClean="0">
                <a:solidFill>
                  <a:schemeClr val="bg1">
                    <a:lumMod val="50000"/>
                  </a:schemeClr>
                </a:solidFill>
                <a:latin typeface="Georgia" panose="02040502050405020303" pitchFamily="18" charset="0"/>
              </a:rPr>
              <a:t>28</a:t>
            </a:r>
            <a:endParaRPr lang="ru-RU" sz="3500" b="1"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504615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user\Desktop\Дима дизайнер\Проблемные объекты\Power Point\Проблемные объекты Тольятти-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7" y="-5339"/>
            <a:ext cx="9142643" cy="68565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user\Desktop\Дима дизайнер\Презентации\Проблемные объекты\Проблемные объекты Тольятти-2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7" y="42500"/>
            <a:ext cx="9142643" cy="68565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59225" y="1832943"/>
            <a:ext cx="1997968" cy="461616"/>
          </a:xfrm>
          <a:prstGeom prst="rect">
            <a:avLst/>
          </a:prstGeom>
        </p:spPr>
        <p:txBody>
          <a:bodyPr wrap="square" lIns="91392" tIns="45696" rIns="91392" bIns="45696">
            <a:spAutoFit/>
          </a:bodyPr>
          <a:lstStyle/>
          <a:p>
            <a:r>
              <a:rPr lang="ru-RU" sz="1200" dirty="0"/>
              <a:t>Застройщик</a:t>
            </a:r>
          </a:p>
          <a:p>
            <a:r>
              <a:rPr lang="ru-RU" sz="1200" b="1" dirty="0"/>
              <a:t>ЖСК «Татищев-2»</a:t>
            </a:r>
          </a:p>
        </p:txBody>
      </p:sp>
      <p:sp>
        <p:nvSpPr>
          <p:cNvPr id="5" name="Прямоугольник 4"/>
          <p:cNvSpPr/>
          <p:nvPr/>
        </p:nvSpPr>
        <p:spPr>
          <a:xfrm>
            <a:off x="5222770" y="1851669"/>
            <a:ext cx="2088232" cy="646282"/>
          </a:xfrm>
          <a:prstGeom prst="rect">
            <a:avLst/>
          </a:prstGeom>
        </p:spPr>
        <p:txBody>
          <a:bodyPr wrap="square" lIns="91392" tIns="45696" rIns="91392" bIns="45696">
            <a:spAutoFit/>
          </a:bodyPr>
          <a:lstStyle/>
          <a:p>
            <a:r>
              <a:rPr lang="ru-RU" sz="1200" dirty="0"/>
              <a:t>Строительная готовность</a:t>
            </a:r>
          </a:p>
          <a:p>
            <a:r>
              <a:rPr lang="ru-RU" sz="1200" dirty="0"/>
              <a:t>объекта </a:t>
            </a:r>
            <a:r>
              <a:rPr lang="ru-RU" sz="1200" b="1" dirty="0"/>
              <a:t>- 13,8% </a:t>
            </a:r>
          </a:p>
          <a:p>
            <a:r>
              <a:rPr lang="ru-RU" sz="1200" b="1" dirty="0"/>
              <a:t>(возведен второй этаж).</a:t>
            </a:r>
          </a:p>
        </p:txBody>
      </p:sp>
      <p:sp>
        <p:nvSpPr>
          <p:cNvPr id="7" name="Прямоугольник 6"/>
          <p:cNvSpPr/>
          <p:nvPr/>
        </p:nvSpPr>
        <p:spPr>
          <a:xfrm>
            <a:off x="7250038" y="1949371"/>
            <a:ext cx="1798793" cy="461616"/>
          </a:xfrm>
          <a:prstGeom prst="rect">
            <a:avLst/>
          </a:prstGeom>
        </p:spPr>
        <p:txBody>
          <a:bodyPr wrap="none" lIns="91392" tIns="45696" rIns="91392" bIns="45696">
            <a:spAutoFit/>
          </a:bodyPr>
          <a:lstStyle/>
          <a:p>
            <a:r>
              <a:rPr lang="ru-RU" sz="1200" dirty="0"/>
              <a:t>РНС - </a:t>
            </a:r>
            <a:r>
              <a:rPr lang="ru-RU" sz="1200" b="1" dirty="0"/>
              <a:t>63-302000-57-2016</a:t>
            </a:r>
          </a:p>
          <a:p>
            <a:r>
              <a:rPr lang="ru-RU" sz="1200" dirty="0"/>
              <a:t>Выдано: </a:t>
            </a:r>
            <a:r>
              <a:rPr lang="ru-RU" sz="1200" b="1" dirty="0"/>
              <a:t>07.11.2016 г.</a:t>
            </a:r>
            <a:r>
              <a:rPr lang="ru-RU" sz="1200" dirty="0"/>
              <a:t> </a:t>
            </a:r>
          </a:p>
        </p:txBody>
      </p:sp>
      <p:pic>
        <p:nvPicPr>
          <p:cNvPr id="9" name="Picture 3" descr="C:\Users\user\Desktop\Дима дизайнер\Проблемные объекты\Power Point\Проблемные объекты Тольятти-2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4787" y="1210475"/>
            <a:ext cx="576263"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user\Desktop\Дима дизайнер\Проблемные объекты\Power Point\Проблемные объекты Тольятти-3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3323" y="1191103"/>
            <a:ext cx="444500" cy="454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user\Desktop\Дима дизайнер\Проблемные объекты\Power Point\Проблемные объекты Тольятти-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3107" y="1140135"/>
            <a:ext cx="444500" cy="593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4996455"/>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5518940"/>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user\Desktop\Дима дизайнер\Проблемные объекты\Power Point\Проблемные объекты Тольятти-3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6005582"/>
            <a:ext cx="225425" cy="2317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ПЕТРО\Desktop\0_119219_f7bd7e43_orig.png"/>
          <p:cNvPicPr>
            <a:picLocks noChangeAspect="1" noChangeArrowheads="1"/>
          </p:cNvPicPr>
          <p:nvPr/>
        </p:nvPicPr>
        <p:blipFill rotWithShape="1">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43727" t="34764" b="6632"/>
          <a:stretch/>
        </p:blipFill>
        <p:spPr bwMode="auto">
          <a:xfrm rot="16200000">
            <a:off x="6288013" y="4002014"/>
            <a:ext cx="2522278" cy="318969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34262" y="2990909"/>
            <a:ext cx="3536145" cy="2859087"/>
          </a:xfrm>
          <a:prstGeom prst="rect">
            <a:avLst/>
          </a:prstGeom>
        </p:spPr>
        <p:txBody>
          <a:bodyPr wrap="square" lIns="91392" tIns="45696" rIns="91392" bIns="45696">
            <a:spAutoFit/>
          </a:bodyPr>
          <a:lstStyle/>
          <a:p>
            <a:r>
              <a:rPr lang="ru-RU" sz="1600" dirty="0"/>
              <a:t>В связи с отсутствием единой позиции среди граждан участников строительства по вопросу завершения строительства и точного количества граждан, вложивших денежные средства в строительство , а соответственно и количества свободных жилых помещений, потенциальные инвесторы не видят целесообразности своего участия в завершении строительства</a:t>
            </a:r>
          </a:p>
        </p:txBody>
      </p:sp>
      <p:sp>
        <p:nvSpPr>
          <p:cNvPr id="21" name="Прямоугольник 20"/>
          <p:cNvSpPr/>
          <p:nvPr/>
        </p:nvSpPr>
        <p:spPr>
          <a:xfrm>
            <a:off x="1" y="0"/>
            <a:ext cx="9158126" cy="1022737"/>
          </a:xfrm>
          <a:prstGeom prst="rect">
            <a:avLst/>
          </a:prstGeom>
          <a:gradFill flip="none" rotWithShape="1">
            <a:gsLst>
              <a:gs pos="15000">
                <a:schemeClr val="bg1"/>
              </a:gs>
              <a:gs pos="98000">
                <a:schemeClr val="bg1">
                  <a:lumMod val="85000"/>
                </a:schemeClr>
              </a:gs>
            </a:gsLst>
            <a:lin ang="54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22" name="Прямоугольник 21"/>
          <p:cNvSpPr/>
          <p:nvPr/>
        </p:nvSpPr>
        <p:spPr>
          <a:xfrm>
            <a:off x="399800" y="371378"/>
            <a:ext cx="706920" cy="83312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lang="ru-RU"/>
          </a:p>
        </p:txBody>
      </p:sp>
      <p:sp>
        <p:nvSpPr>
          <p:cNvPr id="3" name="Прямоугольник 2"/>
          <p:cNvSpPr/>
          <p:nvPr/>
        </p:nvSpPr>
        <p:spPr>
          <a:xfrm>
            <a:off x="1738567" y="163468"/>
            <a:ext cx="10099228" cy="692449"/>
          </a:xfrm>
          <a:prstGeom prst="rect">
            <a:avLst/>
          </a:prstGeom>
        </p:spPr>
        <p:txBody>
          <a:bodyPr wrap="square" lIns="91392" tIns="45696" rIns="91392" bIns="45696">
            <a:spAutoFit/>
          </a:bodyPr>
          <a:lstStyle/>
          <a:p>
            <a:r>
              <a:rPr lang="ru-RU" sz="1300" dirty="0"/>
              <a:t>МНОГОЭТАЖНЫЙ 6-ТИ СЕКЦИОННЫЙ ЖИЛОЙ ДОМ С НЕЖИЛЫМИ ПОМЕЩЕНИЯМИ НА 1-ОМ ЭТАЖЕ</a:t>
            </a:r>
          </a:p>
          <a:p>
            <a:r>
              <a:rPr lang="ru-RU" sz="1300" dirty="0"/>
              <a:t>С ИНЖЕНЕРНОЙ ИНФРАСТРУКТОРОЙ, РАСПОЛОЖЕННЫЙ СЕВЕРО-ЗАПАДНЕЕ ПЕРЕСЕЧЕНИЯ</a:t>
            </a:r>
          </a:p>
          <a:p>
            <a:r>
              <a:rPr lang="ru-RU" sz="1300" dirty="0"/>
              <a:t>УЛИЦЫ ФРУНЗЕ И НОВОГО ПРОЕЗДА (ЖСК «ТАТИЩЕВ-ДВА)</a:t>
            </a:r>
          </a:p>
        </p:txBody>
      </p:sp>
      <p:sp>
        <p:nvSpPr>
          <p:cNvPr id="26" name="TextBox 25"/>
          <p:cNvSpPr txBox="1"/>
          <p:nvPr/>
        </p:nvSpPr>
        <p:spPr>
          <a:xfrm>
            <a:off x="251520" y="466918"/>
            <a:ext cx="936104" cy="619540"/>
          </a:xfrm>
          <a:prstGeom prst="rect">
            <a:avLst/>
          </a:prstGeom>
          <a:noFill/>
        </p:spPr>
        <p:txBody>
          <a:bodyPr wrap="square" lIns="80147" tIns="40074" rIns="80147" bIns="40074" rtlCol="0">
            <a:spAutoFit/>
          </a:bodyPr>
          <a:lstStyle/>
          <a:p>
            <a:r>
              <a:rPr lang="ru-RU" sz="3500" b="1" dirty="0">
                <a:solidFill>
                  <a:schemeClr val="bg1">
                    <a:lumMod val="50000"/>
                  </a:schemeClr>
                </a:solidFill>
                <a:latin typeface="Georgia" panose="02040502050405020303" pitchFamily="18" charset="0"/>
              </a:rPr>
              <a:t> </a:t>
            </a:r>
            <a:r>
              <a:rPr lang="ru-RU" sz="3500" b="1" dirty="0" smtClean="0">
                <a:solidFill>
                  <a:schemeClr val="bg1">
                    <a:lumMod val="50000"/>
                  </a:schemeClr>
                </a:solidFill>
                <a:latin typeface="Georgia" panose="02040502050405020303" pitchFamily="18" charset="0"/>
              </a:rPr>
              <a:t>29</a:t>
            </a:r>
            <a:endParaRPr lang="ru-RU" sz="3500" b="1" dirty="0">
              <a:solidFill>
                <a:schemeClr val="bg1">
                  <a:lumMod val="50000"/>
                </a:schemeClr>
              </a:solidFill>
              <a:latin typeface="Georgia" panose="02040502050405020303" pitchFamily="18" charset="0"/>
            </a:endParaRPr>
          </a:p>
        </p:txBody>
      </p:sp>
    </p:spTree>
    <p:extLst>
      <p:ext uri="{BB962C8B-B14F-4D97-AF65-F5344CB8AC3E}">
        <p14:creationId xmlns:p14="http://schemas.microsoft.com/office/powerpoint/2010/main" val="3743949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1757</Words>
  <Application>Microsoft Office PowerPoint</Application>
  <PresentationFormat>Экран (4:3)</PresentationFormat>
  <Paragraphs>191</Paragraphs>
  <Slides>19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cp:revision>
  <dcterms:created xsi:type="dcterms:W3CDTF">2019-05-22T04:18:33Z</dcterms:created>
  <dcterms:modified xsi:type="dcterms:W3CDTF">2019-05-22T04:20:27Z</dcterms:modified>
</cp:coreProperties>
</file>