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>
        <p:scale>
          <a:sx n="100" d="100"/>
          <a:sy n="100" d="100"/>
        </p:scale>
        <p:origin x="-134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8378.6</c:v>
                </c:pt>
                <c:pt idx="1">
                  <c:v>922.1</c:v>
                </c:pt>
                <c:pt idx="2">
                  <c:v>4166</c:v>
                </c:pt>
                <c:pt idx="3">
                  <c:v>417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marker val="1"/>
        <c:axId val="50484352"/>
        <c:axId val="50485888"/>
      </c:lineChart>
      <c:catAx>
        <c:axId val="5048435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485888"/>
        <c:crosses val="autoZero"/>
        <c:auto val="1"/>
        <c:lblAlgn val="ctr"/>
        <c:lblOffset val="100"/>
      </c:catAx>
      <c:valAx>
        <c:axId val="504858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484352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193132108486435"/>
          <c:y val="0.45316266464455535"/>
          <c:w val="0.14827938174394878"/>
          <c:h val="0.1834677356990625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00704E-B27A-4F4C-A29B-0957ADC73541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52C791-BC73-4BCE-ACE9-E68C6E534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704E-B27A-4F4C-A29B-0957ADC73541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2C791-BC73-4BCE-ACE9-E68C6E534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704E-B27A-4F4C-A29B-0957ADC73541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2C791-BC73-4BCE-ACE9-E68C6E534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704E-B27A-4F4C-A29B-0957ADC73541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2C791-BC73-4BCE-ACE9-E68C6E534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704E-B27A-4F4C-A29B-0957ADC73541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2C791-BC73-4BCE-ACE9-E68C6E534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704E-B27A-4F4C-A29B-0957ADC73541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2C791-BC73-4BCE-ACE9-E68C6E534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704E-B27A-4F4C-A29B-0957ADC73541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2C791-BC73-4BCE-ACE9-E68C6E534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704E-B27A-4F4C-A29B-0957ADC73541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2C791-BC73-4BCE-ACE9-E68C6E534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704E-B27A-4F4C-A29B-0957ADC73541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2C791-BC73-4BCE-ACE9-E68C6E534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00704E-B27A-4F4C-A29B-0957ADC73541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2C791-BC73-4BCE-ACE9-E68C6E534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00704E-B27A-4F4C-A29B-0957ADC73541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52C791-BC73-4BCE-ACE9-E68C6E534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00704E-B27A-4F4C-A29B-0957ADC73541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D52C791-BC73-4BCE-ACE9-E68C6E534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8099950" cy="114300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800" i="1" spc="-15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доступной среды для </a:t>
            </a:r>
            <a:r>
              <a:rPr lang="ru-RU" sz="2800" i="1" spc="-15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2800" i="1" spc="-15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групп населения и инвалидов </a:t>
            </a:r>
            <a:r>
              <a:rPr lang="ru-RU" sz="2800" i="1" spc="-15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i="1" spc="-15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spc="-15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муниципальных </a:t>
            </a:r>
            <a:br>
              <a:rPr lang="ru-RU" sz="2800" i="1" spc="-15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spc="-15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спортивных сооружениях</a:t>
            </a:r>
            <a:endParaRPr lang="ru-RU" sz="2800" i="1" spc="-15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0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000504"/>
            <a:ext cx="2071702" cy="1714512"/>
          </a:xfrm>
          <a:prstGeom prst="cloudCallout">
            <a:avLst/>
          </a:prstGeom>
        </p:spPr>
      </p:pic>
      <p:pic>
        <p:nvPicPr>
          <p:cNvPr id="7" name="Рисунок 6" descr="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85728"/>
            <a:ext cx="1928826" cy="1143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-Олимп-e1448967724181-230x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857496"/>
            <a:ext cx="1714512" cy="1500198"/>
          </a:xfrm>
          <a:prstGeom prst="ellipse">
            <a:avLst/>
          </a:prstGeom>
        </p:spPr>
      </p:pic>
      <p:pic>
        <p:nvPicPr>
          <p:cNvPr id="9" name="Рисунок 8" descr="22092012_SK-Akrobat-230x2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214818"/>
            <a:ext cx="2000264" cy="1500198"/>
          </a:xfrm>
          <a:prstGeom prst="flowChartPunchedTape">
            <a:avLst/>
          </a:prstGeom>
        </p:spPr>
      </p:pic>
      <p:sp>
        <p:nvSpPr>
          <p:cNvPr id="5122" name="AutoShape 2" descr="УСК &quot;Олим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111-e1449060641912-230x2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2714620"/>
            <a:ext cx="1714512" cy="1428760"/>
          </a:xfrm>
          <a:prstGeom prst="flowChartAlternateProcess">
            <a:avLst/>
          </a:prstGeom>
        </p:spPr>
      </p:pic>
      <p:pic>
        <p:nvPicPr>
          <p:cNvPr id="12" name="Рисунок 11" descr="torpedo_1-430x3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4143380"/>
            <a:ext cx="1785950" cy="1428760"/>
          </a:xfrm>
          <a:prstGeom prst="wedgeRoundRectCallou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57620" y="5857892"/>
            <a:ext cx="485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Докладчик: Руководитель Управления физической культуры и спорта мэрии городского округа Тольятти А.Е.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Герунов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692996"/>
      </p:ext>
    </p:extLst>
  </p:cSld>
  <p:clrMapOvr>
    <a:masterClrMapping/>
  </p:clrMapOvr>
  <p:transition advTm="8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338848"/>
            <a:ext cx="8229600" cy="9475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643050"/>
            <a:ext cx="8099950" cy="1857388"/>
          </a:xfrm>
          <a:prstGeom prst="rect">
            <a:avLst/>
          </a:prstGeom>
          <a:noFill/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-15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Доклад </a:t>
            </a:r>
            <a:r>
              <a:rPr kumimoji="0" lang="ru-RU" sz="2800" b="1" i="1" u="none" strike="noStrike" kern="1200" cap="none" spc="-15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  <a:r>
              <a:rPr lang="ru-RU" sz="2800" b="1" i="1" spc="-15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 тему: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i="1" spc="-15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spc="-15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2800" b="1" i="1" u="none" strike="noStrike" kern="1200" cap="none" spc="-15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Создание доступной среды для </a:t>
            </a:r>
            <a:r>
              <a:rPr kumimoji="0" lang="ru-RU" sz="2800" b="1" i="1" u="none" strike="noStrike" kern="1200" cap="none" spc="-15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маломобильных</a:t>
            </a:r>
            <a:r>
              <a:rPr kumimoji="0" lang="ru-RU" sz="2800" b="1" i="1" u="none" strike="noStrike" kern="1200" cap="none" spc="-15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групп населения и инвалидов на муниципальных спортивных сооружениях».</a:t>
            </a:r>
            <a:endParaRPr kumimoji="0" lang="ru-RU" sz="2800" b="1" i="1" u="none" strike="noStrike" kern="1200" cap="none" spc="-15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logot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85728"/>
            <a:ext cx="1928826" cy="1143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28605"/>
            <a:ext cx="7772400" cy="92869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реализации мероприятий доступности по распределению полномочий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000100" y="1357298"/>
            <a:ext cx="5143536" cy="92869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Министерство социально демографической и семейной политики Самарской области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000100" y="2357430"/>
            <a:ext cx="5143536" cy="7143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Министерство спорта Самарской области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000100" y="3143248"/>
            <a:ext cx="5143536" cy="7143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Мэрия городского округа Тольятти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28662" y="4000504"/>
            <a:ext cx="5214974" cy="642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 физической культуры и спорта мэрии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6286512" y="1500174"/>
            <a:ext cx="785818" cy="17859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2214554"/>
            <a:ext cx="1285884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Субсидия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6357950" y="3357562"/>
            <a:ext cx="731520" cy="11430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3643314"/>
            <a:ext cx="1714512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9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4291"/>
            <a:ext cx="7772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доступной среды на муниципальных объектах спорта ДС «Волгарь» и СК «Кристалл»</a:t>
            </a:r>
            <a:endParaRPr lang="ru-RU" sz="2800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501122" cy="785818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муниципальной и государственной программ осуществлялись мероприятия по обустройству и приспособлению следующих приоритетных муниципальных объектов физической культуры и спорта с целью обеспечения их доступности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групп населения и инвалидов:</a:t>
            </a:r>
          </a:p>
          <a:p>
            <a:endParaRPr lang="ru-RU" dirty="0"/>
          </a:p>
        </p:txBody>
      </p:sp>
      <p:pic>
        <p:nvPicPr>
          <p:cNvPr id="7" name="Рисунок 6" descr="ДС Волгарь -мужск.сан.узел 2014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857364"/>
            <a:ext cx="2000264" cy="1714512"/>
          </a:xfrm>
          <a:prstGeom prst="round2DiagRect">
            <a:avLst>
              <a:gd name="adj1" fmla="val 16667"/>
              <a:gd name="adj2" fmla="val 5867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ДС Волгарь-Реконструкция входной группы дверей в здание 2013 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786190"/>
            <a:ext cx="1857388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" descr="D:\Доступность 2016г\Отчет Волгаря по Доступности 2015\1.3  Пути перемещения - входная групп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857364"/>
            <a:ext cx="1785950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2.3 Пути перемещен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3786190"/>
            <a:ext cx="1857388" cy="178595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3.2 Санузел, кнопка вызова, поручн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1857364"/>
            <a:ext cx="1643074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7.1 пути перемещен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3786190"/>
            <a:ext cx="1785950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Подъёмник гусеничный для ММГ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892" y="1857364"/>
            <a:ext cx="1928826" cy="178595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5.3 Душевая кабин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3786190"/>
            <a:ext cx="1785950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164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01122" cy="6429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доступной среды на муниципальных объектах спорта СК «Старт» и СК «Акробат»</a:t>
            </a:r>
            <a:endParaRPr lang="ru-RU" sz="2000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1 входная группа дверей.jpg"/>
          <p:cNvPicPr>
            <a:picLocks noChangeAspect="1"/>
          </p:cNvPicPr>
          <p:nvPr/>
        </p:nvPicPr>
        <p:blipFill>
          <a:blip r:embed="rId2" cstate="print"/>
          <a:srcRect r="12500" b="3333"/>
          <a:stretch>
            <a:fillRect/>
          </a:stretch>
        </p:blipFill>
        <p:spPr>
          <a:xfrm>
            <a:off x="357158" y="1071546"/>
            <a:ext cx="2500330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02 твмбу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000108"/>
            <a:ext cx="2465940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Акробат-мужской туалет 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928670"/>
            <a:ext cx="2714644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Акробат-мужской туалет 0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00438"/>
            <a:ext cx="2500330" cy="2077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Акробат-мужской туалет 0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3500438"/>
            <a:ext cx="2516415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Акробат-унисекс0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3500438"/>
            <a:ext cx="2714644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942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60649"/>
            <a:ext cx="8501122" cy="739459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доступной среды на муниципальных объектах спорта МБУДО СДЮСШОР №4 «Шахматы» (ул. Мира, 158 и ул. Революционная, 11).</a:t>
            </a:r>
            <a:endParaRPr lang="ru-RU" sz="1800" dirty="0"/>
          </a:p>
        </p:txBody>
      </p:sp>
      <p:pic>
        <p:nvPicPr>
          <p:cNvPr id="11" name="Рисунок 10" descr="DSC0019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2428892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IMG005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3240" y="1500174"/>
            <a:ext cx="2424112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CIMG008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2198" y="1428736"/>
            <a:ext cx="2424113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CIMG005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282" y="3929066"/>
            <a:ext cx="2571768" cy="1571636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DSC00195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71802" y="3929066"/>
            <a:ext cx="2428892" cy="1500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Пандус Шахматы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857628"/>
            <a:ext cx="2428860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095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868346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доступной среды на муниципальных объектах спорта УСК «Олимп»</a:t>
            </a:r>
            <a:endParaRPr lang="ru-RU" sz="2400" dirty="0"/>
          </a:p>
        </p:txBody>
      </p:sp>
      <p:pic>
        <p:nvPicPr>
          <p:cNvPr id="6" name="Рисунок 5" descr="душевы каб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143248"/>
            <a:ext cx="1928826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Входная групп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214422"/>
            <a:ext cx="1862316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Documents and Settings\kokovin.as\Рабочий стол\2 Фотофиксация с объектов за 2013 год\Фото отчеты по доступной среде\Олимп\навигация в раздевальном помещении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143248"/>
            <a:ext cx="2000264" cy="1621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F19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285861"/>
            <a:ext cx="1905013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Пандусы перед входом в манежный корпу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1214422"/>
            <a:ext cx="2000263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Пандус в буфе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1214422"/>
            <a:ext cx="2071702" cy="1553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Система навигации для МГН в женской раздевалке в бассейновом корпусе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7" y="3143248"/>
            <a:ext cx="1989400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Система навигации для МГН в мужском туалете в манежном корпусе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29454" y="3071811"/>
            <a:ext cx="2071702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Туалет для МГН в женской раздевалке в бассейновом корпусе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20" y="5000636"/>
            <a:ext cx="1928826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Отдельный туалет для МГН в манежном корпусе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00298" y="5000636"/>
            <a:ext cx="2000264" cy="1714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Пандус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14876" y="5000636"/>
            <a:ext cx="2095514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Подъёмники МГН  2013 Олимп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29454" y="4902617"/>
            <a:ext cx="2071684" cy="168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</a:t>
            </a:r>
            <a:b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обустройству и приспособлению приоритетных муниципальных объектов физической культуры и спорта</a:t>
            </a:r>
            <a:endParaRPr lang="ru-RU" sz="2000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58204" cy="423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428596" y="5643578"/>
            <a:ext cx="8410604" cy="92869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Всего за 4 года выделено на эти цели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13 883,7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500694" y="1481328"/>
            <a:ext cx="3186106" cy="366218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информации Министерства спорта Самарской области на 2017 год планируется выделение средств  по созданию условий доступности в помещениях СДЮСШОР № 4 «Шахматы» (ул.Революционная, 11), на сумму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3 972,1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доступной среды на приоритетных муниципальных объектах спорта в 2017 году</a:t>
            </a:r>
            <a:endParaRPr lang="ru-RU" sz="24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034" y="1285860"/>
          <a:ext cx="4286280" cy="5286412"/>
        </p:xfrm>
        <a:graphic>
          <a:graphicData uri="http://schemas.openxmlformats.org/presentationml/2006/ole">
            <p:oleObj spid="_x0000_s1026" name="Acrobat Document" r:id="rId3" imgW="5364000" imgH="7578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500174"/>
            <a:ext cx="8258204" cy="4286280"/>
          </a:xfrm>
        </p:spPr>
        <p:txBody>
          <a:bodyPr>
            <a:noAutofit/>
          </a:bodyPr>
          <a:lstStyle/>
          <a:p>
            <a:pPr algn="just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отрасли «Физическая культура и спорт» разработана «дорожная карта» по повышению значений показателей доступности для инвалидов объектов и услуг в городском округе Тольятти до 2020 года.</a:t>
            </a:r>
          </a:p>
          <a:p>
            <a:pPr algn="just" fontAlgn="base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Управлением организована работа по ежемесячному мониторингу требований Федерального закона от 1 декабря 2014 года № 419-ФЗ «О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инвалидов» муниципальными учреждениями отрасли «Физическая культура и спорт».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муниципальных спортивных учреждениях назначены ответственные сотрудники за организацию работы по обеспечению условий доступности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групп населения и инвалидов к месту предоставления услуг.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и контроль создания доступной среды </a:t>
            </a:r>
            <a:b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приоритетных муниципальных объектах </a:t>
            </a:r>
            <a:b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отрасли «Физическая культура и спорт»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1062</TotalTime>
  <Words>352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Открытая</vt:lpstr>
      <vt:lpstr>Acrobat Document</vt:lpstr>
      <vt:lpstr>Создание доступной среды для маломобильных групп населения и инвалидов в муниципальных  спортивных сооружениях</vt:lpstr>
      <vt:lpstr>Слайд 2</vt:lpstr>
      <vt:lpstr>Создание доступной среды на муниципальных объектах спорта ДС «Волгарь» и СК «Кристалл»</vt:lpstr>
      <vt:lpstr>Создание доступной среды на муниципальных объектах спорта СК «Старт» и СК «Акробат»</vt:lpstr>
      <vt:lpstr>Создание доступной среды на муниципальных объектах спорта МБУДО СДЮСШОР №4 «Шахматы» (ул. Мира, 158 и ул. Революционная, 11).</vt:lpstr>
      <vt:lpstr>Создание доступной среды на муниципальных объектах спорта УСК «Олимп»</vt:lpstr>
      <vt:lpstr>Финансирование мероприятий  по обустройству и приспособлению приоритетных муниципальных объектов физической культуры и спорта</vt:lpstr>
      <vt:lpstr>Создание доступной среды на приоритетных муниципальных объектах спорта в 2017 году</vt:lpstr>
      <vt:lpstr>Мониторинг и контроль создания доступной среды  на приоритетных муниципальных объектах  отрасли «Физическая культура и спорт»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Приложение. Стадион труд, вид со стороны въездных ворот.</dc:title>
  <dc:creator>glazunov</dc:creator>
  <cp:lastModifiedBy>User</cp:lastModifiedBy>
  <cp:revision>109</cp:revision>
  <dcterms:created xsi:type="dcterms:W3CDTF">2015-11-11T11:40:04Z</dcterms:created>
  <dcterms:modified xsi:type="dcterms:W3CDTF">2016-12-12T07:35:52Z</dcterms:modified>
</cp:coreProperties>
</file>